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7" r:id="rId2"/>
    <p:sldId id="258" r:id="rId3"/>
    <p:sldId id="259" r:id="rId4"/>
    <p:sldId id="260" r:id="rId5"/>
    <p:sldId id="264" r:id="rId6"/>
    <p:sldId id="262" r:id="rId7"/>
    <p:sldId id="261" r:id="rId8"/>
    <p:sldId id="263" r:id="rId9"/>
    <p:sldId id="294" r:id="rId10"/>
    <p:sldId id="295" r:id="rId11"/>
    <p:sldId id="284" r:id="rId12"/>
    <p:sldId id="285" r:id="rId13"/>
    <p:sldId id="286" r:id="rId14"/>
    <p:sldId id="276" r:id="rId15"/>
    <p:sldId id="277" r:id="rId16"/>
    <p:sldId id="289" r:id="rId17"/>
    <p:sldId id="278" r:id="rId18"/>
    <p:sldId id="279" r:id="rId19"/>
    <p:sldId id="287" r:id="rId20"/>
    <p:sldId id="288" r:id="rId21"/>
    <p:sldId id="266" r:id="rId22"/>
    <p:sldId id="291" r:id="rId23"/>
    <p:sldId id="29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26" autoAdjust="0"/>
  </p:normalViewPr>
  <p:slideViewPr>
    <p:cSldViewPr>
      <p:cViewPr>
        <p:scale>
          <a:sx n="70" d="100"/>
          <a:sy n="70" d="100"/>
        </p:scale>
        <p:origin x="-1386"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800"/>
            </a:pPr>
            <a:r>
              <a:rPr lang="en-US" sz="1800" dirty="0"/>
              <a:t>%age coverage against approval </a:t>
            </a:r>
          </a:p>
        </c:rich>
      </c:tx>
      <c:layout/>
      <c:overlay val="0"/>
    </c:title>
    <c:autoTitleDeleted val="0"/>
    <c:plotArea>
      <c:layout>
        <c:manualLayout>
          <c:layoutTarget val="inner"/>
          <c:xMode val="edge"/>
          <c:yMode val="edge"/>
          <c:x val="0.27132874015748115"/>
          <c:y val="0.16094933896233754"/>
          <c:w val="0.72515994094488301"/>
          <c:h val="0.54083824019553384"/>
        </c:manualLayout>
      </c:layout>
      <c:barChart>
        <c:barDir val="col"/>
        <c:grouping val="clustered"/>
        <c:varyColors val="0"/>
        <c:ser>
          <c:idx val="0"/>
          <c:order val="0"/>
          <c:tx>
            <c:strRef>
              <c:f>Sheet1!$B$1</c:f>
              <c:strCache>
                <c:ptCount val="1"/>
                <c:pt idx="0">
                  <c:v>%age </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1</c:v>
                </c:pt>
              </c:numCache>
            </c:numRef>
          </c:val>
        </c:ser>
        <c:dLbls>
          <c:showLegendKey val="0"/>
          <c:showVal val="0"/>
          <c:showCatName val="0"/>
          <c:showSerName val="0"/>
          <c:showPercent val="0"/>
          <c:showBubbleSize val="0"/>
        </c:dLbls>
        <c:gapWidth val="150"/>
        <c:axId val="141257344"/>
        <c:axId val="141263232"/>
      </c:barChart>
      <c:catAx>
        <c:axId val="141257344"/>
        <c:scaling>
          <c:orientation val="minMax"/>
        </c:scaling>
        <c:delete val="0"/>
        <c:axPos val="b"/>
        <c:numFmt formatCode="General" sourceLinked="1"/>
        <c:majorTickMark val="out"/>
        <c:minorTickMark val="none"/>
        <c:tickLblPos val="nextTo"/>
        <c:txPr>
          <a:bodyPr/>
          <a:lstStyle/>
          <a:p>
            <a:pPr>
              <a:defRPr sz="1800" b="1"/>
            </a:pPr>
            <a:endParaRPr lang="en-US"/>
          </a:p>
        </c:txPr>
        <c:crossAx val="141263232"/>
        <c:crosses val="autoZero"/>
        <c:auto val="1"/>
        <c:lblAlgn val="ctr"/>
        <c:lblOffset val="100"/>
        <c:noMultiLvlLbl val="0"/>
      </c:catAx>
      <c:valAx>
        <c:axId val="141263232"/>
        <c:scaling>
          <c:orientation val="minMax"/>
          <c:max val="1"/>
          <c:min val="0"/>
        </c:scaling>
        <c:delete val="0"/>
        <c:axPos val="l"/>
        <c:majorGridlines/>
        <c:numFmt formatCode="0%" sourceLinked="1"/>
        <c:majorTickMark val="out"/>
        <c:minorTickMark val="none"/>
        <c:tickLblPos val="nextTo"/>
        <c:crossAx val="1412573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0.78</c:v>
                </c:pt>
              </c:numCache>
            </c:numRef>
          </c:val>
        </c:ser>
        <c:ser>
          <c:idx val="1"/>
          <c:order val="1"/>
          <c:tx>
            <c:strRef>
              <c:f>Sheet1!$C$1</c:f>
              <c:strCache>
                <c:ptCount val="1"/>
                <c:pt idx="0">
                  <c:v>%age Coverage U.Pry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Sheet1!$C$2</c:f>
              <c:numCache>
                <c:formatCode>0%</c:formatCode>
                <c:ptCount val="1"/>
                <c:pt idx="0">
                  <c:v>0.79</c:v>
                </c:pt>
              </c:numCache>
            </c:numRef>
          </c:val>
        </c:ser>
        <c:dLbls>
          <c:showLegendKey val="0"/>
          <c:showVal val="0"/>
          <c:showCatName val="0"/>
          <c:showSerName val="0"/>
          <c:showPercent val="0"/>
          <c:showBubbleSize val="0"/>
        </c:dLbls>
        <c:gapWidth val="150"/>
        <c:axId val="141270400"/>
        <c:axId val="141288576"/>
      </c:barChart>
      <c:catAx>
        <c:axId val="141270400"/>
        <c:scaling>
          <c:orientation val="minMax"/>
        </c:scaling>
        <c:delete val="0"/>
        <c:axPos val="b"/>
        <c:majorTickMark val="out"/>
        <c:minorTickMark val="none"/>
        <c:tickLblPos val="nextTo"/>
        <c:txPr>
          <a:bodyPr/>
          <a:lstStyle/>
          <a:p>
            <a:pPr>
              <a:defRPr sz="1600" b="1"/>
            </a:pPr>
            <a:endParaRPr lang="en-US"/>
          </a:p>
        </c:txPr>
        <c:crossAx val="141288576"/>
        <c:crosses val="autoZero"/>
        <c:auto val="1"/>
        <c:lblAlgn val="ctr"/>
        <c:lblOffset val="100"/>
        <c:noMultiLvlLbl val="0"/>
      </c:catAx>
      <c:valAx>
        <c:axId val="141288576"/>
        <c:scaling>
          <c:orientation val="minMax"/>
          <c:max val="1"/>
          <c:min val="0"/>
        </c:scaling>
        <c:delete val="0"/>
        <c:axPos val="l"/>
        <c:majorGridlines/>
        <c:numFmt formatCode="0%" sourceLinked="1"/>
        <c:majorTickMark val="out"/>
        <c:minorTickMark val="none"/>
        <c:tickLblPos val="nextTo"/>
        <c:txPr>
          <a:bodyPr/>
          <a:lstStyle/>
          <a:p>
            <a:pPr>
              <a:defRPr sz="1400"/>
            </a:pPr>
            <a:endParaRPr lang="en-US"/>
          </a:p>
        </c:txPr>
        <c:crossAx val="141270400"/>
        <c:crosses val="autoZero"/>
        <c:crossBetween val="between"/>
        <c:majorUnit val="0.2"/>
      </c:valAx>
    </c:plotArea>
    <c:legend>
      <c:legendPos val="b"/>
      <c:layout>
        <c:manualLayout>
          <c:xMode val="edge"/>
          <c:yMode val="edge"/>
          <c:x val="0.18927024788334643"/>
          <c:y val="0.86688464665962461"/>
          <c:w val="0.75481748321594222"/>
          <c:h val="0.11863823933975241"/>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0.83</c:v>
                </c:pt>
              </c:numCache>
            </c:numRef>
          </c:val>
        </c:ser>
        <c:ser>
          <c:idx val="1"/>
          <c:order val="1"/>
          <c:tx>
            <c:strRef>
              <c:f>Sheet1!$C$1</c:f>
              <c:strCache>
                <c:ptCount val="1"/>
                <c:pt idx="0">
                  <c:v>%age Coverage (U. Pry)</c:v>
                </c:pt>
              </c:strCache>
            </c:strRef>
          </c:tx>
          <c:invertIfNegative val="0"/>
          <c:dLbls>
            <c:dLbl>
              <c:idx val="0"/>
              <c:layout>
                <c:manualLayout>
                  <c:x val="4.6191957507366897E-2"/>
                  <c:y val="0"/>
                </c:manualLayout>
              </c:layout>
              <c:showLegendKey val="0"/>
              <c:showVal val="1"/>
              <c:showCatName val="0"/>
              <c:showSerName val="0"/>
              <c:showPercent val="0"/>
              <c:showBubbleSize val="0"/>
            </c:dLbl>
            <c:dLbl>
              <c:idx val="1"/>
              <c:layout>
                <c:manualLayout>
                  <c:x val="2.099634432153041E-2"/>
                  <c:y val="2.6041666666666674E-3"/>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Sheet1!$C$2</c:f>
              <c:numCache>
                <c:formatCode>0%</c:formatCode>
                <c:ptCount val="1"/>
                <c:pt idx="0">
                  <c:v>0.83</c:v>
                </c:pt>
              </c:numCache>
            </c:numRef>
          </c:val>
        </c:ser>
        <c:dLbls>
          <c:showLegendKey val="0"/>
          <c:showVal val="0"/>
          <c:showCatName val="0"/>
          <c:showSerName val="0"/>
          <c:showPercent val="0"/>
          <c:showBubbleSize val="0"/>
        </c:dLbls>
        <c:gapWidth val="150"/>
        <c:axId val="141652736"/>
        <c:axId val="141654272"/>
      </c:barChart>
      <c:catAx>
        <c:axId val="141652736"/>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41654272"/>
        <c:crosses val="autoZero"/>
        <c:auto val="1"/>
        <c:lblAlgn val="ctr"/>
        <c:lblOffset val="100"/>
        <c:noMultiLvlLbl val="0"/>
      </c:catAx>
      <c:valAx>
        <c:axId val="141654272"/>
        <c:scaling>
          <c:orientation val="minMax"/>
          <c:max val="1"/>
          <c:min val="0"/>
        </c:scaling>
        <c:delete val="0"/>
        <c:axPos val="l"/>
        <c:majorGridlines/>
        <c:numFmt formatCode="0%" sourceLinked="1"/>
        <c:majorTickMark val="out"/>
        <c:minorTickMark val="none"/>
        <c:tickLblPos val="nextTo"/>
        <c:txPr>
          <a:bodyPr/>
          <a:lstStyle/>
          <a:p>
            <a:pPr>
              <a:defRPr sz="1600"/>
            </a:pPr>
            <a:endParaRPr lang="en-US"/>
          </a:p>
        </c:txPr>
        <c:crossAx val="141652736"/>
        <c:crosses val="autoZero"/>
        <c:crossBetween val="between"/>
        <c:majorUnit val="0.2"/>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600"/>
            </a:pPr>
            <a:r>
              <a:rPr lang="en-US" sz="1600" dirty="0"/>
              <a:t>%age </a:t>
            </a:r>
            <a:r>
              <a:rPr lang="en-US" sz="1600" dirty="0" smtClean="0"/>
              <a:t>Completion</a:t>
            </a:r>
            <a:r>
              <a:rPr lang="en-US" sz="1600" baseline="0" dirty="0" smtClean="0"/>
              <a:t> of Construction</a:t>
            </a:r>
            <a:r>
              <a:rPr lang="en-US" sz="1600" dirty="0" smtClean="0"/>
              <a:t> </a:t>
            </a:r>
            <a:r>
              <a:rPr lang="en-US" sz="1600" dirty="0"/>
              <a:t>of KS against PAB approval </a:t>
            </a:r>
          </a:p>
        </c:rich>
      </c:tx>
      <c:layout/>
      <c:overlay val="0"/>
    </c:title>
    <c:autoTitleDeleted val="0"/>
    <c:plotArea>
      <c:layout/>
      <c:barChart>
        <c:barDir val="col"/>
        <c:grouping val="clustered"/>
        <c:varyColors val="0"/>
        <c:ser>
          <c:idx val="0"/>
          <c:order val="0"/>
          <c:tx>
            <c:strRef>
              <c:f>Sheet1!$B$1</c:f>
              <c:strCache>
                <c:ptCount val="1"/>
                <c:pt idx="0">
                  <c:v>%age Completion of Construction of KS against PAB approval </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0.60000000000000009</c:v>
                </c:pt>
              </c:numCache>
            </c:numRef>
          </c:val>
        </c:ser>
        <c:dLbls>
          <c:showLegendKey val="0"/>
          <c:showVal val="0"/>
          <c:showCatName val="0"/>
          <c:showSerName val="0"/>
          <c:showPercent val="0"/>
          <c:showBubbleSize val="0"/>
        </c:dLbls>
        <c:gapWidth val="150"/>
        <c:axId val="141736192"/>
        <c:axId val="142102528"/>
      </c:barChart>
      <c:catAx>
        <c:axId val="141736192"/>
        <c:scaling>
          <c:orientation val="minMax"/>
        </c:scaling>
        <c:delete val="0"/>
        <c:axPos val="b"/>
        <c:majorTickMark val="out"/>
        <c:minorTickMark val="none"/>
        <c:tickLblPos val="nextTo"/>
        <c:txPr>
          <a:bodyPr/>
          <a:lstStyle/>
          <a:p>
            <a:pPr>
              <a:defRPr sz="1600" b="1"/>
            </a:pPr>
            <a:endParaRPr lang="en-US"/>
          </a:p>
        </c:txPr>
        <c:crossAx val="142102528"/>
        <c:crosses val="autoZero"/>
        <c:auto val="1"/>
        <c:lblAlgn val="ctr"/>
        <c:lblOffset val="100"/>
        <c:noMultiLvlLbl val="0"/>
      </c:catAx>
      <c:valAx>
        <c:axId val="142102528"/>
        <c:scaling>
          <c:orientation val="minMax"/>
          <c:min val="0"/>
        </c:scaling>
        <c:delete val="0"/>
        <c:axPos val="l"/>
        <c:majorGridlines/>
        <c:numFmt formatCode="0%" sourceLinked="1"/>
        <c:majorTickMark val="out"/>
        <c:minorTickMark val="none"/>
        <c:tickLblPos val="nextTo"/>
        <c:crossAx val="1417361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%age Procurement of KDs against PAB approval </a:t>
            </a:r>
          </a:p>
        </c:rich>
      </c:tx>
      <c:layout/>
      <c:overlay val="0"/>
    </c:title>
    <c:autoTitleDeleted val="0"/>
    <c:plotArea>
      <c:layout/>
      <c:barChart>
        <c:barDir val="col"/>
        <c:grouping val="clustered"/>
        <c:varyColors val="0"/>
        <c:ser>
          <c:idx val="0"/>
          <c:order val="0"/>
          <c:tx>
            <c:strRef>
              <c:f>Sheet1!$B$1</c:f>
              <c:strCache>
                <c:ptCount val="1"/>
                <c:pt idx="0">
                  <c:v>%age Procurement of KDs against PAB Approval</c:v>
                </c:pt>
              </c:strCache>
            </c:strRef>
          </c:tx>
          <c:spPr>
            <a:solidFill>
              <a:srgbClr val="0070C0"/>
            </a:solidFill>
          </c:spPr>
          <c:invertIfNegative val="0"/>
          <c:dLbls>
            <c:dLbl>
              <c:idx val="0"/>
              <c:layout>
                <c:manualLayout>
                  <c:x val="3.5460992907801422E-3"/>
                  <c:y val="1.2403642256298706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0.94000000000000006</c:v>
                </c:pt>
              </c:numCache>
            </c:numRef>
          </c:val>
        </c:ser>
        <c:dLbls>
          <c:showLegendKey val="0"/>
          <c:showVal val="0"/>
          <c:showCatName val="0"/>
          <c:showSerName val="0"/>
          <c:showPercent val="0"/>
          <c:showBubbleSize val="0"/>
        </c:dLbls>
        <c:gapWidth val="150"/>
        <c:axId val="157062272"/>
        <c:axId val="157063808"/>
      </c:barChart>
      <c:catAx>
        <c:axId val="157062272"/>
        <c:scaling>
          <c:orientation val="minMax"/>
        </c:scaling>
        <c:delete val="0"/>
        <c:axPos val="b"/>
        <c:majorTickMark val="out"/>
        <c:minorTickMark val="none"/>
        <c:tickLblPos val="nextTo"/>
        <c:txPr>
          <a:bodyPr/>
          <a:lstStyle/>
          <a:p>
            <a:pPr>
              <a:defRPr sz="1600" b="1"/>
            </a:pPr>
            <a:endParaRPr lang="en-US"/>
          </a:p>
        </c:txPr>
        <c:crossAx val="157063808"/>
        <c:crosses val="autoZero"/>
        <c:auto val="1"/>
        <c:lblAlgn val="ctr"/>
        <c:lblOffset val="100"/>
        <c:noMultiLvlLbl val="0"/>
      </c:catAx>
      <c:valAx>
        <c:axId val="157063808"/>
        <c:scaling>
          <c:orientation val="minMax"/>
        </c:scaling>
        <c:delete val="0"/>
        <c:axPos val="l"/>
        <c:majorGridlines/>
        <c:numFmt formatCode="0%" sourceLinked="1"/>
        <c:majorTickMark val="out"/>
        <c:minorTickMark val="none"/>
        <c:tickLblPos val="nextTo"/>
        <c:crossAx val="157062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en-US" sz="1600" dirty="0"/>
              <a:t>%age </a:t>
            </a:r>
            <a:r>
              <a:rPr lang="en-US" sz="1600" dirty="0" smtClean="0"/>
              <a:t>CCH engaged </a:t>
            </a:r>
            <a:r>
              <a:rPr lang="en-US" sz="1600" dirty="0"/>
              <a:t>against PAB approval</a:t>
            </a:r>
          </a:p>
        </c:rich>
      </c:tx>
      <c:layout/>
      <c:overlay val="0"/>
    </c:title>
    <c:autoTitleDeleted val="0"/>
    <c:plotArea>
      <c:layout/>
      <c:barChart>
        <c:barDir val="col"/>
        <c:grouping val="clustered"/>
        <c:varyColors val="0"/>
        <c:ser>
          <c:idx val="0"/>
          <c:order val="0"/>
          <c:tx>
            <c:strRef>
              <c:f>Sheet1!$B$1</c:f>
              <c:strCache>
                <c:ptCount val="1"/>
                <c:pt idx="0">
                  <c:v>%age Coverage (Pry)</c:v>
                </c:pt>
              </c:strCache>
            </c:strRef>
          </c:tx>
          <c:spPr>
            <a:solidFill>
              <a:srgbClr val="0070C0"/>
            </a:solidFill>
          </c:spPr>
          <c:invertIfNegative val="0"/>
          <c:dLbls>
            <c:dLbl>
              <c:idx val="0"/>
              <c:layout>
                <c:manualLayout>
                  <c:x val="0"/>
                  <c:y val="1.2231598282722127E-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c:f>
              <c:strCache>
                <c:ptCount val="1"/>
                <c:pt idx="0">
                  <c:v>Jammu &amp; Kashmir</c:v>
                </c:pt>
              </c:strCache>
            </c:strRef>
          </c:cat>
          <c:val>
            <c:numRef>
              <c:f>Sheet1!$B$2</c:f>
              <c:numCache>
                <c:formatCode>0%</c:formatCode>
                <c:ptCount val="1"/>
                <c:pt idx="0">
                  <c:v>0.94000000000000006</c:v>
                </c:pt>
              </c:numCache>
            </c:numRef>
          </c:val>
        </c:ser>
        <c:dLbls>
          <c:showLegendKey val="0"/>
          <c:showVal val="0"/>
          <c:showCatName val="0"/>
          <c:showSerName val="0"/>
          <c:showPercent val="0"/>
          <c:showBubbleSize val="0"/>
        </c:dLbls>
        <c:gapWidth val="150"/>
        <c:axId val="190933248"/>
        <c:axId val="190992384"/>
      </c:barChart>
      <c:catAx>
        <c:axId val="190933248"/>
        <c:scaling>
          <c:orientation val="minMax"/>
        </c:scaling>
        <c:delete val="0"/>
        <c:axPos val="b"/>
        <c:majorTickMark val="out"/>
        <c:minorTickMark val="none"/>
        <c:tickLblPos val="nextTo"/>
        <c:txPr>
          <a:bodyPr/>
          <a:lstStyle/>
          <a:p>
            <a:pPr>
              <a:defRPr sz="1600" b="1"/>
            </a:pPr>
            <a:endParaRPr lang="en-US"/>
          </a:p>
        </c:txPr>
        <c:crossAx val="190992384"/>
        <c:crosses val="autoZero"/>
        <c:auto val="1"/>
        <c:lblAlgn val="ctr"/>
        <c:lblOffset val="100"/>
        <c:noMultiLvlLbl val="0"/>
      </c:catAx>
      <c:valAx>
        <c:axId val="190992384"/>
        <c:scaling>
          <c:orientation val="minMax"/>
          <c:max val="1"/>
          <c:min val="0"/>
        </c:scaling>
        <c:delete val="0"/>
        <c:axPos val="l"/>
        <c:majorGridlines/>
        <c:numFmt formatCode="0%" sourceLinked="1"/>
        <c:majorTickMark val="out"/>
        <c:minorTickMark val="none"/>
        <c:tickLblPos val="nextTo"/>
        <c:crossAx val="1909332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tx>
            <c:strRef>
              <c:f>Sheet1!$B$1</c:f>
              <c:strCache>
                <c:ptCount val="1"/>
                <c:pt idx="0">
                  <c:v>   </c:v>
                </c:pt>
              </c:strCache>
            </c:strRef>
          </c:tx>
          <c:spPr>
            <a:solidFill>
              <a:srgbClr val="92D050"/>
            </a:solidFill>
            <a:ln>
              <a:solidFill>
                <a:schemeClr val="tx1"/>
              </a:solidFill>
            </a:ln>
            <a:effectLst/>
          </c:spPr>
          <c:dLbls>
            <c:dLbl>
              <c:idx val="0"/>
              <c:layout>
                <c:manualLayout>
                  <c:x val="4.9019617303461748E-3"/>
                  <c:y val="-2.601146450177550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226-4E4F-A563-F4348FB8B59A}"/>
                </c:ext>
              </c:extLst>
            </c:dLbl>
            <c:dLbl>
              <c:idx val="1"/>
              <c:layout>
                <c:manualLayout>
                  <c:x val="0.17339650340317631"/>
                  <c:y val="-3.64891753382925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26-4E4F-A563-F4348FB8B59A}"/>
                </c:ext>
              </c:extLst>
            </c:dLbl>
            <c:dLbl>
              <c:idx val="2"/>
              <c:layout>
                <c:manualLayout>
                  <c:x val="0.24464122069487076"/>
                  <c:y val="-1.06940333149053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226-4E4F-A563-F4348FB8B59A}"/>
                </c:ext>
              </c:extLst>
            </c:dLbl>
            <c:dLbl>
              <c:idx val="3"/>
              <c:layout>
                <c:manualLayout>
                  <c:x val="0.23388162284799147"/>
                  <c:y val="-1.12718306869420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226-4E4F-A563-F4348FB8B59A}"/>
                </c:ext>
              </c:extLst>
            </c:dLbl>
            <c:dLbl>
              <c:idx val="4"/>
              <c:layout>
                <c:manualLayout>
                  <c:x val="0.24896147515458872"/>
                  <c:y val="-1.155828009060012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226-4E4F-A563-F4348FB8B59A}"/>
                </c:ext>
              </c:extLst>
            </c:dLbl>
            <c:dLbl>
              <c:idx val="5"/>
              <c:layout>
                <c:manualLayout>
                  <c:x val="0.21846968281507184"/>
                  <c:y val="-2.008644800406814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226-4E4F-A563-F4348FB8B59A}"/>
                </c:ext>
              </c:extLst>
            </c:dLbl>
            <c:dLbl>
              <c:idx val="6"/>
              <c:layout>
                <c:manualLayout>
                  <c:x val="0.26541216246274302"/>
                  <c:y val="7.2778675847976542E-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B7-431A-BC7F-CA7CA31E8363}"/>
                </c:ext>
              </c:extLst>
            </c:dLbl>
            <c:dLbl>
              <c:idx val="7"/>
              <c:layout>
                <c:manualLayout>
                  <c:x val="4.9435028248587575E-3"/>
                  <c:y val="0.1041187598700247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226-4E4F-A563-F4348FB8B59A}"/>
                </c:ext>
              </c:extLst>
            </c:dLbl>
            <c:dLbl>
              <c:idx val="8"/>
              <c:layout>
                <c:manualLayout>
                  <c:x val="-0.11739779349615197"/>
                  <c:y val="3.569304193871195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26-4E4F-A563-F4348FB8B59A}"/>
                </c:ext>
              </c:extLst>
            </c:dLbl>
            <c:dLbl>
              <c:idx val="9"/>
              <c:layout>
                <c:manualLayout>
                  <c:x val="-0.26811246051870635"/>
                  <c:y val="4.77612392902212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4226-4E4F-A563-F4348FB8B59A}"/>
                </c:ext>
              </c:extLst>
            </c:dLbl>
            <c:dLbl>
              <c:idx val="10"/>
              <c:layout>
                <c:manualLayout>
                  <c:x val="-0.21128853596690245"/>
                  <c:y val="-4.732666662001366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226-4E4F-A563-F4348FB8B59A}"/>
                </c:ext>
              </c:extLst>
            </c:dLbl>
            <c:dLbl>
              <c:idx val="11"/>
              <c:layout>
                <c:manualLayout>
                  <c:x val="-0.23886672004982429"/>
                  <c:y val="-3.8512049302887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4226-4E4F-A563-F4348FB8B59A}"/>
                </c:ext>
              </c:extLst>
            </c:dLbl>
            <c:dLbl>
              <c:idx val="12"/>
              <c:layout>
                <c:manualLayout>
                  <c:x val="-0.24057008763735041"/>
                  <c:y val="-3.79340186658642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226-4E4F-A563-F4348FB8B59A}"/>
                </c:ext>
              </c:extLst>
            </c:dLbl>
            <c:dLbl>
              <c:idx val="13"/>
              <c:layout>
                <c:manualLayout>
                  <c:x val="-0.2791585479781129"/>
                  <c:y val="-7.998213190201937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226-4E4F-A563-F4348FB8B59A}"/>
                </c:ext>
              </c:extLst>
            </c:dLbl>
            <c:dLbl>
              <c:idx val="14"/>
              <c:layout>
                <c:manualLayout>
                  <c:x val="-0.33333339766353981"/>
                  <c:y val="-0.2369972264793082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4226-4E4F-A563-F4348FB8B5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Institutions  </c:v>
                </c:pt>
                <c:pt idx="1">
                  <c:v>Children </c:v>
                </c:pt>
                <c:pt idx="2">
                  <c:v>Working Days </c:v>
                </c:pt>
                <c:pt idx="3">
                  <c:v>Food Grain</c:v>
                </c:pt>
                <c:pt idx="4">
                  <c:v>Cooking Cost</c:v>
                </c:pt>
                <c:pt idx="5">
                  <c:v>CCH Engaged </c:v>
                </c:pt>
                <c:pt idx="6">
                  <c:v>Honorarium to Cook-cum-Helpers (Rs. in Lakh)</c:v>
                </c:pt>
                <c:pt idx="7">
                  <c:v>TA</c:v>
                </c:pt>
                <c:pt idx="8">
                  <c:v>MME</c:v>
                </c:pt>
                <c:pt idx="9">
                  <c:v>Kitchen cum Store </c:v>
                </c:pt>
                <c:pt idx="10">
                  <c:v>Kitchen Devices</c:v>
                </c:pt>
                <c:pt idx="11">
                  <c:v>Health Check-up </c:v>
                </c:pt>
                <c:pt idx="12">
                  <c:v>Annual Data Entry </c:v>
                </c:pt>
                <c:pt idx="13">
                  <c:v>Monthly Data Entry </c:v>
                </c:pt>
              </c:strCache>
            </c:strRef>
          </c:cat>
          <c:val>
            <c:numRef>
              <c:f>Sheet1!$B$2:$B$15</c:f>
              <c:numCache>
                <c:formatCode>General</c:formatCode>
                <c:ptCount val="14"/>
                <c:pt idx="0">
                  <c:v>10</c:v>
                </c:pt>
                <c:pt idx="1">
                  <c:v>7.8</c:v>
                </c:pt>
                <c:pt idx="2">
                  <c:v>8.3000000000000007</c:v>
                </c:pt>
                <c:pt idx="3">
                  <c:v>6.5</c:v>
                </c:pt>
                <c:pt idx="4">
                  <c:v>6.6</c:v>
                </c:pt>
                <c:pt idx="5">
                  <c:v>9.4</c:v>
                </c:pt>
                <c:pt idx="6">
                  <c:v>9.1999999999999993</c:v>
                </c:pt>
                <c:pt idx="7">
                  <c:v>7.3</c:v>
                </c:pt>
                <c:pt idx="8">
                  <c:v>7.5</c:v>
                </c:pt>
                <c:pt idx="9" formatCode="0">
                  <c:v>6</c:v>
                </c:pt>
                <c:pt idx="10" formatCode="0.0">
                  <c:v>9.4</c:v>
                </c:pt>
                <c:pt idx="11">
                  <c:v>8</c:v>
                </c:pt>
                <c:pt idx="12" formatCode="0.0">
                  <c:v>8.6999999999999993</c:v>
                </c:pt>
                <c:pt idx="13" formatCode="0.0">
                  <c:v>6.7</c:v>
                </c:pt>
              </c:numCache>
            </c:numRef>
          </c:val>
          <c:extLst xmlns:c16r2="http://schemas.microsoft.com/office/drawing/2015/06/chart">
            <c:ext xmlns:c16="http://schemas.microsoft.com/office/drawing/2014/chart" uri="{C3380CC4-5D6E-409C-BE32-E72D297353CC}">
              <c16:uniqueId val="{00000000-4226-4E4F-A563-F4348FB8B59A}"/>
            </c:ext>
          </c:extLst>
        </c:ser>
        <c:dLbls>
          <c:showLegendKey val="0"/>
          <c:showVal val="1"/>
          <c:showCatName val="0"/>
          <c:showSerName val="0"/>
          <c:showPercent val="0"/>
          <c:showBubbleSize val="0"/>
        </c:dLbls>
        <c:axId val="157472256"/>
        <c:axId val="191043072"/>
      </c:radarChart>
      <c:catAx>
        <c:axId val="15747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2">
                    <a:lumMod val="75000"/>
                  </a:schemeClr>
                </a:solidFill>
                <a:latin typeface="+mn-lt"/>
                <a:ea typeface="+mn-ea"/>
                <a:cs typeface="+mn-cs"/>
              </a:defRPr>
            </a:pPr>
            <a:endParaRPr lang="en-US"/>
          </a:p>
        </c:txPr>
        <c:crossAx val="191043072"/>
        <c:crosses val="autoZero"/>
        <c:auto val="1"/>
        <c:lblAlgn val="ctr"/>
        <c:lblOffset val="100"/>
        <c:noMultiLvlLbl val="0"/>
      </c:catAx>
      <c:valAx>
        <c:axId val="191043072"/>
        <c:scaling>
          <c:orientation val="minMax"/>
        </c:scaling>
        <c:delete val="0"/>
        <c:axPos val="l"/>
        <c:majorGridlines>
          <c:spPr>
            <a:ln>
              <a:solidFill>
                <a:prstClr val="black"/>
              </a:solidFill>
            </a:ln>
            <a:effectLst/>
          </c:spPr>
        </c:majorGridlines>
        <c:numFmt formatCode="General" sourceLinked="1"/>
        <c:majorTickMark val="none"/>
        <c:minorTickMark val="none"/>
        <c:tickLblPos val="nextTo"/>
        <c:txPr>
          <a:bodyPr rot="-60000000" vert="horz"/>
          <a:lstStyle/>
          <a:p>
            <a:pPr>
              <a:defRPr/>
            </a:pPr>
            <a:endParaRPr lang="en-US"/>
          </a:p>
        </c:txPr>
        <c:crossAx val="15747225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1" i="0" u="none" strike="noStrike" kern="1200" spc="0" baseline="0">
                <a:solidFill>
                  <a:schemeClr val="tx1">
                    <a:lumMod val="65000"/>
                    <a:lumOff val="35000"/>
                  </a:schemeClr>
                </a:solidFill>
                <a:latin typeface="+mn-lt"/>
                <a:ea typeface="+mn-ea"/>
                <a:cs typeface="+mn-cs"/>
              </a:defRPr>
            </a:pPr>
            <a:r>
              <a:rPr lang="en-IN" b="1" dirty="0"/>
              <a:t>%</a:t>
            </a:r>
            <a:r>
              <a:rPr lang="en-IN" b="1" baseline="0" dirty="0"/>
              <a:t> schools data entered</a:t>
            </a:r>
            <a:endParaRPr lang="en-IN" b="1" dirty="0"/>
          </a:p>
        </c:rich>
      </c:tx>
      <c:layout/>
      <c:overlay val="0"/>
      <c:spPr>
        <a:noFill/>
        <a:ln>
          <a:noFill/>
        </a:ln>
        <a:effectLst/>
      </c:spPr>
    </c:title>
    <c:autoTitleDeleted val="0"/>
    <c:plotArea>
      <c:layout>
        <c:manualLayout>
          <c:layoutTarget val="inner"/>
          <c:xMode val="edge"/>
          <c:yMode val="edge"/>
          <c:x val="5.3567081288751983E-2"/>
          <c:y val="0.11588929484178705"/>
          <c:w val="0.9331478945566587"/>
          <c:h val="0.50562438519065556"/>
        </c:manualLayout>
      </c:layout>
      <c:barChart>
        <c:barDir val="col"/>
        <c:grouping val="clustered"/>
        <c:varyColors val="0"/>
        <c:ser>
          <c:idx val="0"/>
          <c:order val="0"/>
          <c:tx>
            <c:strRef>
              <c:f>Sheet1!$B$1</c:f>
              <c:strCache>
                <c:ptCount val="1"/>
                <c:pt idx="0">
                  <c:v>Annual</c:v>
                </c:pt>
              </c:strCache>
            </c:strRef>
          </c:tx>
          <c:spPr>
            <a:solidFill>
              <a:schemeClr val="accent1"/>
            </a:solidFill>
            <a:ln>
              <a:noFill/>
            </a:ln>
            <a:effectLst/>
          </c:spPr>
          <c:invertIfNegative val="0"/>
          <c:dLbls>
            <c:dLbl>
              <c:idx val="6"/>
              <c:layout>
                <c:manualLayout>
                  <c:x val="-9.661835748792273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Jammu &amp; Kashmir</c:v>
                </c:pt>
              </c:strCache>
            </c:strRef>
          </c:cat>
          <c:val>
            <c:numRef>
              <c:f>Sheet1!$B$2</c:f>
              <c:numCache>
                <c:formatCode>0%</c:formatCode>
                <c:ptCount val="1"/>
                <c:pt idx="0">
                  <c:v>0.87000000000000011</c:v>
                </c:pt>
              </c:numCache>
            </c:numRef>
          </c:val>
          <c:extLst xmlns:c16r2="http://schemas.microsoft.com/office/drawing/2015/06/chart">
            <c:ext xmlns:c16="http://schemas.microsoft.com/office/drawing/2014/chart" uri="{C3380CC4-5D6E-409C-BE32-E72D297353CC}">
              <c16:uniqueId val="{00000000-E530-4064-85FC-B677DBCBC5B9}"/>
            </c:ext>
          </c:extLst>
        </c:ser>
        <c:ser>
          <c:idx val="1"/>
          <c:order val="1"/>
          <c:tx>
            <c:strRef>
              <c:f>Sheet1!$C$1</c:f>
              <c:strCache>
                <c:ptCount val="1"/>
                <c:pt idx="0">
                  <c:v>Monthly</c:v>
                </c:pt>
              </c:strCache>
            </c:strRef>
          </c:tx>
          <c:spPr>
            <a:solidFill>
              <a:schemeClr val="accent2"/>
            </a:solidFill>
            <a:ln>
              <a:noFill/>
            </a:ln>
            <a:effectLst/>
          </c:spPr>
          <c:invertIfNegative val="0"/>
          <c:dLbls>
            <c:dLbl>
              <c:idx val="1"/>
              <c:layout>
                <c:manualLayout>
                  <c:x val="7.2463768115942359E-3"/>
                  <c:y val="2.631751816271407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30-4064-85FC-B677DBCBC5B9}"/>
                </c:ext>
              </c:extLst>
            </c:dLbl>
            <c:dLbl>
              <c:idx val="2"/>
              <c:layout>
                <c:manualLayout>
                  <c:x val="1.207729468599027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30-4064-85FC-B677DBCBC5B9}"/>
                </c:ext>
              </c:extLst>
            </c:dLbl>
            <c:dLbl>
              <c:idx val="3"/>
              <c:layout>
                <c:manualLayout>
                  <c:x val="6.0386473429952011E-3"/>
                  <c:y val="-1.3158759081357046E-3"/>
                </c:manualLayout>
              </c:layout>
              <c:spPr>
                <a:noFill/>
                <a:ln>
                  <a:noFill/>
                </a:ln>
                <a:effectLst/>
              </c:spPr>
              <c:txPr>
                <a:bodyPr rot="0" spcFirstLastPara="1" vertOverflow="ellipsis" vert="horz" wrap="square" lIns="38100" tIns="19050" rIns="38100" bIns="19050" anchor="ctr" anchorCtr="1">
                  <a:no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2228213321160944E-2"/>
                      <c:h val="4.3713397668267887E-2"/>
                    </c:manualLayout>
                  </c15:layout>
                </c:ext>
                <c:ext xmlns:c16="http://schemas.microsoft.com/office/drawing/2014/chart" uri="{C3380CC4-5D6E-409C-BE32-E72D297353CC}">
                  <c16:uniqueId val="{00000008-E530-4064-85FC-B677DBCBC5B9}"/>
                </c:ext>
              </c:extLst>
            </c:dLbl>
            <c:dLbl>
              <c:idx val="5"/>
              <c:layout>
                <c:manualLayout>
                  <c:x val="1.086956521739127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30-4064-85FC-B677DBCBC5B9}"/>
                </c:ext>
              </c:extLst>
            </c:dLbl>
            <c:dLbl>
              <c:idx val="6"/>
              <c:layout>
                <c:manualLayout>
                  <c:x val="7.2463768115942359E-3"/>
                  <c:y val="7.89525544881420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30-4064-85FC-B677DBCBC5B9}"/>
                </c:ext>
              </c:extLst>
            </c:dLbl>
            <c:spPr>
              <a:noFill/>
              <a:ln>
                <a:noFill/>
              </a:ln>
              <a:effectLst/>
            </c:spPr>
            <c:txPr>
              <a:bodyPr rot="0" spcFirstLastPara="1" vertOverflow="ellipsis" vert="horz" wrap="square" lIns="38100" tIns="19050" rIns="38100" bIns="19050" anchor="ctr" anchorCtr="1">
                <a:sp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Jammu &amp; Kashmir</c:v>
                </c:pt>
              </c:strCache>
            </c:strRef>
          </c:cat>
          <c:val>
            <c:numRef>
              <c:f>Sheet1!$C$2</c:f>
              <c:numCache>
                <c:formatCode>0%</c:formatCode>
                <c:ptCount val="1"/>
                <c:pt idx="0">
                  <c:v>0.67000000000000015</c:v>
                </c:pt>
              </c:numCache>
            </c:numRef>
          </c:val>
          <c:extLst xmlns:c16r2="http://schemas.microsoft.com/office/drawing/2015/06/chart">
            <c:ext xmlns:c16="http://schemas.microsoft.com/office/drawing/2014/chart" uri="{C3380CC4-5D6E-409C-BE32-E72D297353CC}">
              <c16:uniqueId val="{00000001-E530-4064-85FC-B677DBCBC5B9}"/>
            </c:ext>
          </c:extLst>
        </c:ser>
        <c:ser>
          <c:idx val="2"/>
          <c:order val="2"/>
          <c:tx>
            <c:strRef>
              <c:f>Sheet1!$D$1</c:f>
              <c:strCache>
                <c:ptCount val="1"/>
                <c:pt idx="0">
                  <c:v>Daily (AMS) : Average (Apr, 2018-Mar,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Jammu &amp; Kashmir</c:v>
                </c:pt>
              </c:strCache>
            </c:strRef>
          </c:cat>
          <c:val>
            <c:numRef>
              <c:f>Sheet1!$D$2</c:f>
              <c:numCache>
                <c:formatCode>0%</c:formatCode>
                <c:ptCount val="1"/>
                <c:pt idx="0">
                  <c:v>0.39000000000000007</c:v>
                </c:pt>
              </c:numCache>
            </c:numRef>
          </c:val>
          <c:extLst xmlns:c16r2="http://schemas.microsoft.com/office/drawing/2015/06/chart">
            <c:ext xmlns:c16="http://schemas.microsoft.com/office/drawing/2014/chart" uri="{C3380CC4-5D6E-409C-BE32-E72D297353CC}">
              <c16:uniqueId val="{00000002-E530-4064-85FC-B677DBCBC5B9}"/>
            </c:ext>
          </c:extLst>
        </c:ser>
        <c:dLbls>
          <c:showLegendKey val="0"/>
          <c:showVal val="0"/>
          <c:showCatName val="0"/>
          <c:showSerName val="0"/>
          <c:showPercent val="0"/>
          <c:showBubbleSize val="0"/>
        </c:dLbls>
        <c:gapWidth val="176"/>
        <c:overlap val="-19"/>
        <c:axId val="256981632"/>
        <c:axId val="257012096"/>
      </c:barChart>
      <c:catAx>
        <c:axId val="25698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7012096"/>
        <c:crosses val="autoZero"/>
        <c:auto val="1"/>
        <c:lblAlgn val="ctr"/>
        <c:lblOffset val="100"/>
        <c:noMultiLvlLbl val="0"/>
      </c:catAx>
      <c:valAx>
        <c:axId val="25701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tx1">
                    <a:lumMod val="65000"/>
                    <a:lumOff val="35000"/>
                  </a:schemeClr>
                </a:solidFill>
                <a:latin typeface="+mn-lt"/>
                <a:ea typeface="+mn-ea"/>
                <a:cs typeface="+mn-cs"/>
              </a:defRPr>
            </a:pPr>
            <a:endParaRPr lang="en-US"/>
          </a:p>
        </c:txPr>
        <c:crossAx val="256981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77260-0233-493B-A4BB-4030CAB2145D}" type="datetimeFigureOut">
              <a:rPr lang="en-US" smtClean="0"/>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63E6C-F22E-40F5-82DC-C432D647C420}" type="slidenum">
              <a:rPr lang="en-US" smtClean="0"/>
              <a:pPr/>
              <a:t>‹#›</a:t>
            </a:fld>
            <a:endParaRPr lang="en-US"/>
          </a:p>
        </p:txBody>
      </p:sp>
    </p:spTree>
    <p:extLst>
      <p:ext uri="{BB962C8B-B14F-4D97-AF65-F5344CB8AC3E}">
        <p14:creationId xmlns:p14="http://schemas.microsoft.com/office/powerpoint/2010/main" val="27816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63E6C-F22E-40F5-82DC-C432D647C420}" type="slidenum">
              <a:rPr lang="en-US" smtClean="0"/>
              <a:pPr/>
              <a:t>1</a:t>
            </a:fld>
            <a:endParaRPr lang="en-US" dirty="0"/>
          </a:p>
        </p:txBody>
      </p:sp>
    </p:spTree>
    <p:extLst>
      <p:ext uri="{BB962C8B-B14F-4D97-AF65-F5344CB8AC3E}">
        <p14:creationId xmlns:p14="http://schemas.microsoft.com/office/powerpoint/2010/main" val="352134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362C50D2-26E3-451F-B1C9-6A87A2D3B2FC}" type="slidenum">
              <a:rPr lang="en-US" smtClean="0"/>
              <a:pPr>
                <a:defRPr/>
              </a:pPr>
              <a:t>9</a:t>
            </a:fld>
            <a:endParaRPr lang="en-US"/>
          </a:p>
        </p:txBody>
      </p:sp>
    </p:spTree>
    <p:extLst>
      <p:ext uri="{BB962C8B-B14F-4D97-AF65-F5344CB8AC3E}">
        <p14:creationId xmlns:p14="http://schemas.microsoft.com/office/powerpoint/2010/main" val="425185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362C50D2-26E3-451F-B1C9-6A87A2D3B2FC}" type="slidenum">
              <a:rPr lang="en-US" smtClean="0"/>
              <a:pPr>
                <a:defRPr/>
              </a:pPr>
              <a:t>10</a:t>
            </a:fld>
            <a:endParaRPr lang="en-US"/>
          </a:p>
        </p:txBody>
      </p:sp>
    </p:spTree>
    <p:extLst>
      <p:ext uri="{BB962C8B-B14F-4D97-AF65-F5344CB8AC3E}">
        <p14:creationId xmlns:p14="http://schemas.microsoft.com/office/powerpoint/2010/main" val="425185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Narrow" pitchFamily="34" charset="0"/>
                <a:cs typeface="Arial" pitchFamily="34" charset="0"/>
              </a:defRPr>
            </a:lvl1pPr>
            <a:lvl2pPr marL="729057" indent="-280406" defTabSz="914437" eaLnBrk="0" hangingPunct="0">
              <a:defRPr>
                <a:solidFill>
                  <a:schemeClr val="tx1"/>
                </a:solidFill>
                <a:latin typeface="Arial Narrow" pitchFamily="34" charset="0"/>
                <a:cs typeface="Arial" pitchFamily="34" charset="0"/>
              </a:defRPr>
            </a:lvl2pPr>
            <a:lvl3pPr marL="1121626" indent="-224325" defTabSz="914437" eaLnBrk="0" hangingPunct="0">
              <a:defRPr>
                <a:solidFill>
                  <a:schemeClr val="tx1"/>
                </a:solidFill>
                <a:latin typeface="Arial Narrow" pitchFamily="34" charset="0"/>
                <a:cs typeface="Arial" pitchFamily="34" charset="0"/>
              </a:defRPr>
            </a:lvl3pPr>
            <a:lvl4pPr marL="1570276" indent="-224325" defTabSz="914437" eaLnBrk="0" hangingPunct="0">
              <a:defRPr>
                <a:solidFill>
                  <a:schemeClr val="tx1"/>
                </a:solidFill>
                <a:latin typeface="Arial Narrow" pitchFamily="34" charset="0"/>
                <a:cs typeface="Arial" pitchFamily="34" charset="0"/>
              </a:defRPr>
            </a:lvl4pPr>
            <a:lvl5pPr marL="2018927" indent="-224325" defTabSz="914437" eaLnBrk="0" hangingPunct="0">
              <a:defRPr>
                <a:solidFill>
                  <a:schemeClr val="tx1"/>
                </a:solidFill>
                <a:latin typeface="Arial Narrow"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Narrow"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Narrow"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Narrow"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fld id="{4292438A-AC3B-4AD1-B137-83DE0820E692}" type="slidenum">
              <a:rPr lang="en-US">
                <a:solidFill>
                  <a:srgbClr val="000000"/>
                </a:solidFill>
                <a:latin typeface="Arial" pitchFamily="34" charset="0"/>
              </a:rPr>
              <a:pPr eaLnBrk="1" hangingPunct="1"/>
              <a:t>20</a:t>
            </a:fld>
            <a:endParaRPr lang="en-US">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B75634B5-DB9E-4E5A-B2E6-D5780B2431BE}" type="slidenum">
              <a:rPr lang="en-US" smtClean="0"/>
              <a:pPr>
                <a:defRPr/>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063E6C-F22E-40F5-82DC-C432D647C420}" type="slidenum">
              <a:rPr lang="en-US" smtClean="0"/>
              <a:pPr/>
              <a:t>23</a:t>
            </a:fld>
            <a:endParaRPr lang="en-US"/>
          </a:p>
        </p:txBody>
      </p:sp>
    </p:spTree>
    <p:extLst>
      <p:ext uri="{BB962C8B-B14F-4D97-AF65-F5344CB8AC3E}">
        <p14:creationId xmlns:p14="http://schemas.microsoft.com/office/powerpoint/2010/main" val="311283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33899-28D8-4E3A-AA40-6B00B3356810}" type="datetime1">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43536-C3F0-4438-8EE8-768A33D73DB6}" type="datetime1">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A351-96F5-4F9F-B519-23F1B5137B42}" type="datetime1">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DBA72-0D57-432C-9742-262A047FE6D4}" type="datetime1">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CE51D-9295-4AF1-B0DA-98C79C32FF29}" type="datetime1">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B2963-3F0B-48B1-86D2-2353C87E0822}" type="datetime1">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5D5806-BB09-4747-BA5E-30656F63C3C1}" type="datetime1">
              <a:rPr lang="en-US" smtClean="0"/>
              <a:pPr/>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64411-2128-450E-ACF6-63CF1B660A1C}" type="datetime1">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8B2C-5943-4E16-823D-509C441BF33A}" type="datetime1">
              <a:rPr lang="en-US" smtClean="0"/>
              <a:pPr/>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7633A-F881-473F-A696-501256B0AD70}" type="datetime1">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7F284-3680-44FE-8D4B-4F2AD5EB5147}" type="datetime1">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9E99-0335-4359-AB5C-BEAA8E8624B0}" type="datetime1">
              <a:rPr lang="en-US" smtClean="0"/>
              <a:pPr/>
              <a:t>6/25/2019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436F-A003-49D2-BDA8-A65B203CD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1">
            <a:extLst>
              <a:ext uri="{FF2B5EF4-FFF2-40B4-BE49-F238E27FC236}">
                <a16:creationId xmlns="" xmlns:a16="http://schemas.microsoft.com/office/drawing/2014/main" id="{C043577C-3054-4D4D-BCC4-52F43905A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D2CA4-7124-44EA-9B73-5F4A1D012A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3">
            <a:extLst>
              <a:ext uri="{FF2B5EF4-FFF2-40B4-BE49-F238E27FC236}">
                <a16:creationId xmlns="" xmlns:a16="http://schemas.microsoft.com/office/drawing/2014/main" id="{39ED8750-08D7-488C-9C49-F1262A7458FD}"/>
              </a:ext>
            </a:extLst>
          </p:cNvPr>
          <p:cNvSpPr txBox="1">
            <a:spLocks noRot="1" noChangeArrowheads="1"/>
          </p:cNvSpPr>
          <p:nvPr/>
        </p:nvSpPr>
        <p:spPr>
          <a:xfrm>
            <a:off x="152400" y="914400"/>
            <a:ext cx="8686800" cy="5181600"/>
          </a:xfrm>
          <a:prstGeom prst="rect">
            <a:avLst/>
          </a:prstGeom>
        </p:spPr>
        <p:txBody>
          <a:bodyPr>
            <a:normAutofit/>
          </a:bodyPr>
          <a:lstStyle/>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4400" b="1" i="0" u="none" strike="noStrike" kern="1200" cap="none" spc="0" normalizeH="0" baseline="0" noProof="0" dirty="0">
              <a:ln>
                <a:noFill/>
              </a:ln>
              <a:solidFill>
                <a:srgbClr val="4F81BD">
                  <a:lumMod val="50000"/>
                </a:srgbClr>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p:txBody>
      </p:sp>
      <p:pic>
        <p:nvPicPr>
          <p:cNvPr id="2053" name="Picture 5">
            <a:extLst>
              <a:ext uri="{FF2B5EF4-FFF2-40B4-BE49-F238E27FC236}">
                <a16:creationId xmlns="" xmlns:a16="http://schemas.microsoft.com/office/drawing/2014/main" id="{6CB880F1-E988-4F86-B31C-1E2B107AD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779" t="13121" r="27777" b="10283"/>
          <a:stretch>
            <a:fillRect/>
          </a:stretch>
        </p:blipFill>
        <p:spPr bwMode="auto">
          <a:xfrm>
            <a:off x="8143900" y="31750"/>
            <a:ext cx="1000100" cy="123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9BD3CBA1-0A3D-4EE5-A1F9-F6F80106C4BC}"/>
              </a:ext>
            </a:extLst>
          </p:cNvPr>
          <p:cNvSpPr/>
          <p:nvPr/>
        </p:nvSpPr>
        <p:spPr>
          <a:xfrm>
            <a:off x="685800" y="0"/>
            <a:ext cx="78486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Mid Day Meal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056" name="Title 1">
            <a:extLst>
              <a:ext uri="{FF2B5EF4-FFF2-40B4-BE49-F238E27FC236}">
                <a16:creationId xmlns="" xmlns:a16="http://schemas.microsoft.com/office/drawing/2014/main" id="{77AF40C7-36F6-4C47-A152-A736F1293DB0}"/>
              </a:ext>
            </a:extLst>
          </p:cNvPr>
          <p:cNvSpPr>
            <a:spLocks noGrp="1"/>
          </p:cNvSpPr>
          <p:nvPr>
            <p:ph type="ctrTitle"/>
          </p:nvPr>
        </p:nvSpPr>
        <p:spPr>
          <a:xfrm>
            <a:off x="971600" y="647883"/>
            <a:ext cx="6743672" cy="780853"/>
          </a:xfrm>
          <a:solidFill>
            <a:schemeClr val="bg1">
              <a:alpha val="63921"/>
            </a:schemeClr>
          </a:solidFill>
        </p:spPr>
        <p:txBody>
          <a:bodyPr>
            <a:normAutofit fontScale="90000"/>
          </a:bodyPr>
          <a:lstStyle/>
          <a:p>
            <a:pPr eaLnBrk="1" hangingPunct="1"/>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
            </a:r>
            <a:b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b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PAB - MDM Meeting  for</a:t>
            </a:r>
            <a:r>
              <a:rPr lang="en-US" altLang="en-US" sz="2000" b="1" dirty="0"/>
              <a:t/>
            </a:r>
            <a:br>
              <a:rPr lang="en-US" altLang="en-US" sz="2000" b="1" dirty="0"/>
            </a:br>
            <a:r>
              <a:rPr lang="en-US" altLang="en-US" sz="2000" b="1" dirty="0"/>
              <a:t>Review of Implementation of MDMS in </a:t>
            </a:r>
            <a:r>
              <a:rPr lang="en-US" altLang="en-US" sz="2000" b="1" dirty="0" smtClean="0"/>
              <a:t/>
            </a:r>
            <a:br>
              <a:rPr lang="en-US" altLang="en-US" sz="2000" b="1" dirty="0" smtClean="0"/>
            </a:br>
            <a:r>
              <a:rPr lang="en-US" altLang="en-US" sz="2000" b="1" dirty="0" smtClean="0"/>
              <a:t>Jammu &amp; Kashmir  --  12</a:t>
            </a:r>
            <a:r>
              <a:rPr lang="en-US" altLang="en-US" sz="2000" b="1" dirty="0" smtClean="0">
                <a:solidFill>
                  <a:srgbClr val="000000"/>
                </a:solidFill>
                <a:latin typeface="Cambria" panose="02040503050406030204" pitchFamily="18" charset="0"/>
                <a:ea typeface="Verdana" panose="020B0604030504040204" pitchFamily="34" charset="0"/>
                <a:cs typeface="Verdana" panose="020B0604030504040204" pitchFamily="34" charset="0"/>
              </a:rPr>
              <a:t>.06.2019</a:t>
            </a:r>
            <a:r>
              <a:rPr lang="en-US" altLang="en-US" sz="2000" b="1" dirty="0">
                <a:solidFill>
                  <a:srgbClr val="0099FF"/>
                </a:solidFill>
              </a:rPr>
              <a:t/>
            </a:r>
            <a:br>
              <a:rPr lang="en-US" altLang="en-US" sz="2000" b="1" dirty="0">
                <a:solidFill>
                  <a:srgbClr val="0099FF"/>
                </a:solidFill>
              </a:rPr>
            </a:br>
            <a:r>
              <a:rPr lang="en-US" altLang="en-US" sz="1200" b="1" dirty="0"/>
              <a:t/>
            </a:r>
            <a:br>
              <a:rPr lang="en-US" altLang="en-US" sz="1200" b="1" dirty="0"/>
            </a:br>
            <a:endParaRPr lang="en-US" altLang="en-US" sz="1100" b="1" i="1" u="sng" dirty="0"/>
          </a:p>
        </p:txBody>
      </p:sp>
      <p:pic>
        <p:nvPicPr>
          <p:cNvPr id="57345" name="Picture 1"/>
          <p:cNvPicPr>
            <a:picLocks noChangeAspect="1" noChangeArrowheads="1"/>
          </p:cNvPicPr>
          <p:nvPr/>
        </p:nvPicPr>
        <p:blipFill>
          <a:blip r:embed="rId4" cstate="print"/>
          <a:srcRect/>
          <a:stretch>
            <a:fillRect/>
          </a:stretch>
        </p:blipFill>
        <p:spPr bwMode="auto">
          <a:xfrm>
            <a:off x="0" y="0"/>
            <a:ext cx="1142976" cy="1407130"/>
          </a:xfrm>
          <a:prstGeom prst="rect">
            <a:avLst/>
          </a:prstGeom>
          <a:noFill/>
          <a:ln w="9525">
            <a:noFill/>
            <a:miter lim="800000"/>
            <a:headEnd/>
            <a:tailEnd/>
          </a:ln>
          <a:effectLst/>
        </p:spPr>
      </p:pic>
      <p:sp>
        <p:nvSpPr>
          <p:cNvPr id="9"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69247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8477"/>
            <a:ext cx="9144000" cy="781752"/>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3200" b="1" dirty="0">
                <a:solidFill>
                  <a:schemeClr val="bg1"/>
                </a:solidFill>
                <a:latin typeface="Calibri" panose="020F0502020204030204" pitchFamily="34" charset="0"/>
              </a:rPr>
              <a:t>Performance </a:t>
            </a:r>
            <a:r>
              <a:rPr lang="en-US" altLang="en-US" sz="3200" b="1" dirty="0" smtClean="0">
                <a:solidFill>
                  <a:schemeClr val="bg1"/>
                </a:solidFill>
                <a:latin typeface="Calibri" panose="020F0502020204030204" pitchFamily="34" charset="0"/>
              </a:rPr>
              <a:t> Score  </a:t>
            </a:r>
            <a:r>
              <a:rPr lang="en-US" altLang="en-US" sz="3200" b="1" dirty="0">
                <a:solidFill>
                  <a:schemeClr val="bg1"/>
                </a:solidFill>
                <a:latin typeface="Calibri" panose="020F0502020204030204" pitchFamily="34" charset="0"/>
              </a:rPr>
              <a:t>Card – </a:t>
            </a:r>
            <a:r>
              <a:rPr lang="en-US" altLang="en-US" sz="3200" b="1" dirty="0" smtClean="0">
                <a:solidFill>
                  <a:schemeClr val="bg1"/>
                </a:solidFill>
                <a:latin typeface="Calibri" panose="020F0502020204030204" pitchFamily="34" charset="0"/>
              </a:rPr>
              <a:t>Jammu &amp; Kashmir</a:t>
            </a:r>
            <a:endParaRPr lang="en-US" altLang="en-US" sz="3200" b="1" dirty="0">
              <a:solidFill>
                <a:schemeClr val="bg1"/>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74035006"/>
              </p:ext>
            </p:extLst>
          </p:nvPr>
        </p:nvGraphicFramePr>
        <p:xfrm>
          <a:off x="107504" y="764705"/>
          <a:ext cx="4320480" cy="5544612"/>
        </p:xfrm>
        <a:graphic>
          <a:graphicData uri="http://schemas.openxmlformats.org/drawingml/2006/table">
            <a:tbl>
              <a:tblPr>
                <a:tableStyleId>{D7AC3CCA-C797-4891-BE02-D94E43425B78}</a:tableStyleId>
              </a:tblPr>
              <a:tblGrid>
                <a:gridCol w="1564312"/>
                <a:gridCol w="968383"/>
                <a:gridCol w="893892"/>
                <a:gridCol w="893893"/>
              </a:tblGrid>
              <a:tr h="752615">
                <a:tc>
                  <a:txBody>
                    <a:bodyPr/>
                    <a:lstStyle/>
                    <a:p>
                      <a:pPr algn="ctr" rtl="0" fontAlgn="ctr"/>
                      <a:r>
                        <a:rPr lang="en-US" sz="1400" b="1" u="none" strike="noStrike" dirty="0">
                          <a:solidFill>
                            <a:srgbClr val="002060"/>
                          </a:solidFill>
                          <a:effectLst/>
                        </a:rPr>
                        <a:t>Component</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PAB Approval / Allocation</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Utilization</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 Utilization</a:t>
                      </a:r>
                      <a:endParaRPr lang="en-US" sz="1400" b="1" i="0" u="none" strike="noStrike" dirty="0">
                        <a:solidFill>
                          <a:srgbClr val="002060"/>
                        </a:solidFill>
                        <a:effectLst/>
                        <a:latin typeface="Arial Narrow"/>
                      </a:endParaRPr>
                    </a:p>
                  </a:txBody>
                  <a:tcPr marL="9525" marR="9525" marT="9525" marB="0" anchor="ctr"/>
                </a:tc>
              </a:tr>
              <a:tr h="273679">
                <a:tc>
                  <a:txBody>
                    <a:bodyPr/>
                    <a:lstStyle/>
                    <a:p>
                      <a:pPr algn="ctr" rtl="0" fontAlgn="b"/>
                      <a:r>
                        <a:rPr lang="en-US" sz="1400" b="1" u="none" strike="noStrike" dirty="0">
                          <a:effectLst/>
                        </a:rPr>
                        <a:t>Institutions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23130</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100%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Children</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776998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ctr"/>
                      <a:r>
                        <a:rPr lang="en-US" sz="1400" b="1" i="0" u="none" strike="noStrike" dirty="0" smtClean="0">
                          <a:solidFill>
                            <a:srgbClr val="000000"/>
                          </a:solidFill>
                          <a:effectLst/>
                          <a:latin typeface="Arial Narrow"/>
                        </a:rPr>
                        <a:t>614340</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79%</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Working Days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220</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179</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81%</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Food </a:t>
                      </a:r>
                      <a:r>
                        <a:rPr lang="en-US" sz="1400" b="1" u="none" strike="noStrike" dirty="0" smtClean="0">
                          <a:effectLst/>
                        </a:rPr>
                        <a:t>Grain (MTs)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19935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12999</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smtClean="0">
                          <a:solidFill>
                            <a:srgbClr val="000000"/>
                          </a:solidFill>
                          <a:effectLst/>
                          <a:latin typeface="Arial Narrow"/>
                        </a:rPr>
                        <a:t>65%</a:t>
                      </a:r>
                      <a:endParaRPr lang="en-US" sz="1400" b="1" i="0" u="none" strike="noStrike" dirty="0">
                        <a:solidFill>
                          <a:srgbClr val="000000"/>
                        </a:solidFill>
                        <a:effectLst/>
                        <a:latin typeface="Arial Narrow"/>
                      </a:endParaRPr>
                    </a:p>
                  </a:txBody>
                  <a:tcPr marL="9525" marR="9525" marT="9525" marB="0" anchor="ctr"/>
                </a:tc>
              </a:tr>
              <a:tr h="451772">
                <a:tc>
                  <a:txBody>
                    <a:bodyPr/>
                    <a:lstStyle/>
                    <a:p>
                      <a:pPr algn="ctr" rtl="0" fontAlgn="b"/>
                      <a:r>
                        <a:rPr lang="en-US" sz="1400" b="1" u="none" strike="noStrike" dirty="0" smtClean="0">
                          <a:effectLst/>
                        </a:rPr>
                        <a:t>Cooking Cost </a:t>
                      </a:r>
                    </a:p>
                    <a:p>
                      <a:pPr algn="ctr" rtl="0" fontAlgn="b"/>
                      <a:r>
                        <a:rPr lang="en-US" sz="1400" b="1" u="none" strike="noStrike" dirty="0" smtClean="0">
                          <a:effectLst/>
                        </a:rPr>
                        <a:t>(</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8225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5411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66%</a:t>
                      </a:r>
                      <a:endParaRPr lang="en-US" sz="1400" b="1" i="0" u="none" strike="noStrike" dirty="0">
                        <a:solidFill>
                          <a:srgbClr val="000000"/>
                        </a:solidFill>
                        <a:effectLst/>
                        <a:latin typeface="Arial Narrow"/>
                      </a:endParaRPr>
                    </a:p>
                  </a:txBody>
                  <a:tcPr marL="9525" marR="9525" marT="9525" marB="0" anchor="ctr"/>
                </a:tc>
              </a:tr>
              <a:tr h="451772">
                <a:tc>
                  <a:txBody>
                    <a:bodyPr/>
                    <a:lstStyle/>
                    <a:p>
                      <a:pPr algn="ctr" rtl="0" fontAlgn="b"/>
                      <a:r>
                        <a:rPr lang="en-US" sz="1400" b="1" u="none" strike="noStrike" dirty="0">
                          <a:effectLst/>
                        </a:rPr>
                        <a:t>Cook cum Helpers Engaged </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33268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31136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a:t>
                      </a:r>
                      <a:endParaRPr lang="en-US" sz="1400" b="1" i="0" u="none" strike="noStrike" dirty="0">
                        <a:solidFill>
                          <a:srgbClr val="000000"/>
                        </a:solidFill>
                        <a:effectLst/>
                        <a:latin typeface="Arial Narrow"/>
                      </a:endParaRPr>
                    </a:p>
                  </a:txBody>
                  <a:tcPr marL="9525" marR="9525" marT="9525" marB="0" anchor="ctr"/>
                </a:tc>
              </a:tr>
              <a:tr h="672725">
                <a:tc>
                  <a:txBody>
                    <a:bodyPr/>
                    <a:lstStyle/>
                    <a:p>
                      <a:pPr algn="ctr" rtl="0" fontAlgn="b"/>
                      <a:r>
                        <a:rPr lang="en-US" sz="1400" b="1" u="none" strike="noStrike" dirty="0">
                          <a:effectLst/>
                        </a:rPr>
                        <a:t>Honorarium to Cook Cum </a:t>
                      </a:r>
                      <a:r>
                        <a:rPr lang="en-US" sz="1400" b="1" u="none" strike="noStrike" dirty="0" smtClean="0">
                          <a:effectLst/>
                        </a:rPr>
                        <a:t>Helpers (</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3327</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3048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92%</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smtClean="0">
                          <a:effectLst/>
                        </a:rPr>
                        <a:t>TA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269</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202</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73%</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smtClean="0">
                          <a:effectLst/>
                        </a:rPr>
                        <a:t>MME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153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75%</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Kitchen cum </a:t>
                      </a:r>
                      <a:r>
                        <a:rPr lang="en-US" sz="1400" b="1" u="none" strike="noStrike" dirty="0" smtClean="0">
                          <a:effectLst/>
                        </a:rPr>
                        <a:t>Stores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11815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7118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Kitchen  Devices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22843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21532</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a:t>
                      </a:r>
                      <a:endParaRPr lang="en-US" sz="1400" b="1" i="0" u="none" strike="noStrike" dirty="0">
                        <a:solidFill>
                          <a:srgbClr val="000000"/>
                        </a:solidFill>
                        <a:effectLst/>
                        <a:latin typeface="Arial Narrow"/>
                      </a:endParaRPr>
                    </a:p>
                  </a:txBody>
                  <a:tcPr marL="9525" marR="9525" marT="9525" marB="0" anchor="ctr"/>
                </a:tc>
              </a:tr>
              <a:tr h="478938">
                <a:tc>
                  <a:txBody>
                    <a:bodyPr/>
                    <a:lstStyle/>
                    <a:p>
                      <a:pPr algn="ctr" rtl="0" fontAlgn="b"/>
                      <a:r>
                        <a:rPr lang="en-US" sz="1400" b="1" u="none" strike="noStrike" dirty="0">
                          <a:effectLst/>
                        </a:rPr>
                        <a:t>No. of Children Health Check-up</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941554</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756336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Annual Data </a:t>
                      </a:r>
                      <a:r>
                        <a:rPr lang="en-US" sz="1400" b="1" u="none" strike="noStrike" dirty="0" smtClean="0">
                          <a:effectLst/>
                        </a:rPr>
                        <a:t>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20196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87%</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Monthly Data 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15521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67%</a:t>
                      </a:r>
                      <a:endParaRPr lang="en-US" sz="1400" b="1" i="0" u="none" strike="noStrike" dirty="0">
                        <a:solidFill>
                          <a:srgbClr val="000000"/>
                        </a:solidFill>
                        <a:effectLst/>
                        <a:latin typeface="Arial Narrow"/>
                      </a:endParaRPr>
                    </a:p>
                  </a:txBody>
                  <a:tcPr marL="9525" marR="9525" marT="9525" marB="0" anchor="ctr"/>
                </a:tc>
              </a:tr>
            </a:tbl>
          </a:graphicData>
        </a:graphic>
      </p:graphicFrame>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762000"/>
            <a:ext cx="4495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175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3913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11</a:t>
            </a:fld>
            <a:endParaRPr lang="en-US" altLang="en-US"/>
          </a:p>
        </p:txBody>
      </p:sp>
      <p:pic>
        <p:nvPicPr>
          <p:cNvPr id="95234" name="Picture 2"/>
          <p:cNvPicPr>
            <a:picLocks noChangeAspect="1" noChangeArrowheads="1"/>
          </p:cNvPicPr>
          <p:nvPr/>
        </p:nvPicPr>
        <p:blipFill>
          <a:blip r:embed="rId2"/>
          <a:srcRect l="8854" r="8854"/>
          <a:stretch>
            <a:fillRect/>
          </a:stretch>
        </p:blipFill>
        <p:spPr bwMode="auto">
          <a:xfrm>
            <a:off x="357158" y="714356"/>
            <a:ext cx="7995128" cy="6072206"/>
          </a:xfrm>
          <a:prstGeom prst="rect">
            <a:avLst/>
          </a:prstGeom>
          <a:noFill/>
          <a:ln w="9525">
            <a:noFill/>
            <a:miter lim="800000"/>
            <a:headEnd/>
            <a:tailEnd/>
          </a:ln>
          <a:effectLst/>
        </p:spPr>
      </p:pic>
      <p:sp>
        <p:nvSpPr>
          <p:cNvPr id="5" name="TextBox 10"/>
          <p:cNvSpPr txBox="1">
            <a:spLocks noChangeArrowheads="1"/>
          </p:cNvSpPr>
          <p:nvPr/>
        </p:nvSpPr>
        <p:spPr bwMode="auto">
          <a:xfrm>
            <a:off x="228600" y="6525344"/>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3913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12</a:t>
            </a:fld>
            <a:endParaRPr lang="en-US" altLang="en-US"/>
          </a:p>
        </p:txBody>
      </p:sp>
      <p:pic>
        <p:nvPicPr>
          <p:cNvPr id="96258" name="Picture 2"/>
          <p:cNvPicPr>
            <a:picLocks noChangeAspect="1" noChangeArrowheads="1"/>
          </p:cNvPicPr>
          <p:nvPr/>
        </p:nvPicPr>
        <p:blipFill>
          <a:blip r:embed="rId2"/>
          <a:srcRect l="8854" r="8854"/>
          <a:stretch>
            <a:fillRect/>
          </a:stretch>
        </p:blipFill>
        <p:spPr bwMode="auto">
          <a:xfrm>
            <a:off x="642911" y="714356"/>
            <a:ext cx="7643865" cy="5805427"/>
          </a:xfrm>
          <a:prstGeom prst="rect">
            <a:avLst/>
          </a:prstGeom>
          <a:noFill/>
          <a:ln w="9525">
            <a:noFill/>
            <a:miter lim="800000"/>
            <a:headEnd/>
            <a:tailEnd/>
          </a:ln>
          <a:effectLst/>
        </p:spPr>
      </p:pic>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156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 </a:t>
            </a: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285720" y="1000108"/>
            <a:ext cx="8465820" cy="4351338"/>
          </a:xfrm>
        </p:spPr>
        <p:txBody>
          <a:bodyPr>
            <a:noAutofit/>
          </a:bodyPr>
          <a:lstStyle/>
          <a:p>
            <a:pPr algn="just">
              <a:lnSpc>
                <a:spcPct val="120000"/>
              </a:lnSpc>
            </a:pPr>
            <a:r>
              <a:rPr lang="en-US" sz="1700" b="1" dirty="0" smtClean="0"/>
              <a:t>Usage of Jails, Temples, </a:t>
            </a:r>
            <a:r>
              <a:rPr lang="en-US" sz="1700" b="1" dirty="0" err="1" smtClean="0"/>
              <a:t>Gurudwaras</a:t>
            </a:r>
            <a:r>
              <a:rPr lang="en-US" sz="1700" b="1" dirty="0" smtClean="0"/>
              <a:t> etc. for Mid Day Meal:</a:t>
            </a:r>
            <a:r>
              <a:rPr lang="en-US" sz="1700" dirty="0" smtClean="0"/>
              <a:t> </a:t>
            </a:r>
          </a:p>
          <a:p>
            <a:pPr lvl="1" algn="just">
              <a:lnSpc>
                <a:spcPct val="120000"/>
              </a:lnSpc>
            </a:pPr>
            <a:r>
              <a:rPr lang="en-US" sz="1700" dirty="0" smtClean="0"/>
              <a:t>Temples, </a:t>
            </a:r>
            <a:r>
              <a:rPr lang="en-US" sz="1700" dirty="0" err="1" smtClean="0"/>
              <a:t>Gurudwaras</a:t>
            </a:r>
            <a:r>
              <a:rPr lang="en-US" sz="1700" dirty="0" smtClean="0"/>
              <a:t>, Jails etc. can be involved in Mid Day Meal Scheme.</a:t>
            </a:r>
          </a:p>
          <a:p>
            <a:pPr lvl="1" algn="just">
              <a:lnSpc>
                <a:spcPct val="120000"/>
              </a:lnSpc>
            </a:pPr>
            <a:r>
              <a:rPr lang="en-US" sz="1700" dirty="0" smtClean="0"/>
              <a:t>Temples, </a:t>
            </a:r>
            <a:r>
              <a:rPr lang="en-US" sz="1700" dirty="0" err="1" smtClean="0"/>
              <a:t>Gurudwaras</a:t>
            </a:r>
            <a:r>
              <a:rPr lang="en-US" sz="1700" dirty="0" smtClean="0"/>
              <a:t> have greater reach among community, this can help in wider publicity for Mid Day Meal Scheme.</a:t>
            </a:r>
          </a:p>
          <a:p>
            <a:pPr lvl="1" algn="just">
              <a:lnSpc>
                <a:spcPct val="120000"/>
              </a:lnSpc>
            </a:pPr>
            <a:r>
              <a:rPr lang="en-US" sz="1700" dirty="0" smtClean="0"/>
              <a:t>Temples, </a:t>
            </a:r>
            <a:r>
              <a:rPr lang="en-US" sz="1700" dirty="0" err="1" smtClean="0"/>
              <a:t>Gurudwaras</a:t>
            </a:r>
            <a:r>
              <a:rPr lang="en-US" sz="1700" dirty="0" smtClean="0"/>
              <a:t> can adopt some schools for providing meals.</a:t>
            </a:r>
          </a:p>
          <a:p>
            <a:pPr lvl="1" algn="just">
              <a:lnSpc>
                <a:spcPct val="120000"/>
              </a:lnSpc>
            </a:pPr>
            <a:r>
              <a:rPr lang="en-US" sz="1700" dirty="0" smtClean="0"/>
              <a:t>Enhanced sense of ownership of the Mid Day Meal Scheme among the local community.</a:t>
            </a:r>
          </a:p>
          <a:p>
            <a:pPr algn="just">
              <a:lnSpc>
                <a:spcPct val="120000"/>
              </a:lnSpc>
            </a:pPr>
            <a:r>
              <a:rPr lang="en-US" sz="1700" b="1" dirty="0" smtClean="0"/>
              <a:t>Uploading of videos, testimonials on </a:t>
            </a:r>
            <a:r>
              <a:rPr lang="en-US" sz="1700" b="1" dirty="0" err="1" smtClean="0"/>
              <a:t>Shagun</a:t>
            </a:r>
            <a:r>
              <a:rPr lang="en-US" sz="1700" b="1" dirty="0" smtClean="0"/>
              <a:t> web-portal:</a:t>
            </a:r>
          </a:p>
          <a:p>
            <a:pPr lvl="1" algn="just">
              <a:lnSpc>
                <a:spcPct val="120000"/>
              </a:lnSpc>
            </a:pPr>
            <a:r>
              <a:rPr lang="en-US" sz="1700" dirty="0" err="1" smtClean="0"/>
              <a:t>Shagun</a:t>
            </a:r>
            <a:r>
              <a:rPr lang="en-US" sz="1700" dirty="0" smtClean="0"/>
              <a:t> web-portal </a:t>
            </a:r>
            <a:r>
              <a:rPr lang="en-US" sz="1700" dirty="0"/>
              <a:t>is an innovation for repository of best practices which collates videos, testimonials, case studies and images of state-level innovations and success stories. </a:t>
            </a:r>
          </a:p>
          <a:p>
            <a:pPr lvl="1" algn="just">
              <a:lnSpc>
                <a:spcPct val="120000"/>
              </a:lnSpc>
            </a:pPr>
            <a:r>
              <a:rPr lang="en-US" sz="1700" dirty="0"/>
              <a:t>Accordingly, relevant videos, testimonials of the innovative activities being carried out by States/UTs related to Mid Day Meal may be shared with this department so that the same may be uploaded on </a:t>
            </a:r>
            <a:r>
              <a:rPr lang="en-US" sz="1700" dirty="0" err="1"/>
              <a:t>Shagun</a:t>
            </a:r>
            <a:r>
              <a:rPr lang="en-US" sz="1700" dirty="0"/>
              <a:t> (https://repository.ssashagun.nic.in) repository after necessary approvals.</a:t>
            </a:r>
          </a:p>
          <a:p>
            <a:pPr algn="just">
              <a:lnSpc>
                <a:spcPct val="120000"/>
              </a:lnSpc>
            </a:pPr>
            <a:endParaRPr lang="en-US" sz="1700" dirty="0"/>
          </a:p>
          <a:p>
            <a:pPr algn="just">
              <a:lnSpc>
                <a:spcPct val="120000"/>
              </a:lnSpc>
            </a:pPr>
            <a:endParaRPr lang="en-IN" sz="17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13</a:t>
            </a:fld>
            <a:endParaRPr lang="en-US" altLang="en-US"/>
          </a:p>
        </p:txBody>
      </p:sp>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127589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CA78A-287A-4B36-815A-3981BDC5A878}"/>
              </a:ext>
            </a:extLst>
          </p:cNvPr>
          <p:cNvSpPr>
            <a:spLocks noGrp="1"/>
          </p:cNvSpPr>
          <p:nvPr>
            <p:ph type="title"/>
          </p:nvPr>
        </p:nvSpPr>
        <p:spPr>
          <a:xfrm>
            <a:off x="0" y="-1111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err="1" smtClean="0">
                <a:solidFill>
                  <a:srgbClr val="FFFFFF"/>
                </a:solidFill>
                <a:latin typeface="Calibri" panose="020F0502020204030204" pitchFamily="34" charset="0"/>
              </a:rPr>
              <a:t>Tithi</a:t>
            </a:r>
            <a:r>
              <a:rPr lang="en-IN" altLang="en-US" sz="3200" b="1" dirty="0" smtClean="0">
                <a:solidFill>
                  <a:srgbClr val="FFFFFF"/>
                </a:solidFill>
                <a:latin typeface="Calibri" panose="020F0502020204030204" pitchFamily="34" charset="0"/>
              </a:rPr>
              <a:t> </a:t>
            </a:r>
            <a:r>
              <a:rPr lang="en-IN" altLang="en-US" sz="3200" b="1" dirty="0" err="1" smtClean="0">
                <a:solidFill>
                  <a:srgbClr val="FFFFFF"/>
                </a:solidFill>
                <a:latin typeface="Calibri" panose="020F0502020204030204" pitchFamily="34" charset="0"/>
              </a:rPr>
              <a:t>Bhojan</a:t>
            </a:r>
            <a:endParaRPr lang="en-IN" altLang="en-US" sz="3200" b="1" dirty="0">
              <a:solidFill>
                <a:srgbClr val="FFFFFF"/>
              </a:solidFill>
              <a:latin typeface="Calibri" panose="020F0502020204030204" pitchFamily="34" charset="0"/>
            </a:endParaRPr>
          </a:p>
        </p:txBody>
      </p:sp>
      <p:sp>
        <p:nvSpPr>
          <p:cNvPr id="3" name="Content Placeholder 2">
            <a:extLst>
              <a:ext uri="{FF2B5EF4-FFF2-40B4-BE49-F238E27FC236}">
                <a16:creationId xmlns="" xmlns:a16="http://schemas.microsoft.com/office/drawing/2014/main" id="{698CE60C-58F7-48E6-927F-B89BE243EC08}"/>
              </a:ext>
            </a:extLst>
          </p:cNvPr>
          <p:cNvSpPr>
            <a:spLocks noGrp="1"/>
          </p:cNvSpPr>
          <p:nvPr>
            <p:ph idx="1"/>
          </p:nvPr>
        </p:nvSpPr>
        <p:spPr>
          <a:xfrm>
            <a:off x="342900" y="1141570"/>
            <a:ext cx="8465820" cy="5023733"/>
          </a:xfrm>
        </p:spPr>
        <p:txBody>
          <a:bodyPr vert="horz" lIns="91440" tIns="45720" rIns="91440" bIns="45720" rtlCol="0">
            <a:noAutofit/>
          </a:bodyPr>
          <a:lstStyle/>
          <a:p>
            <a:pPr marL="893763" lvl="1" indent="-436563" algn="just" defTabSz="893763">
              <a:lnSpc>
                <a:spcPct val="120000"/>
              </a:lnSpc>
            </a:pPr>
            <a:r>
              <a:rPr lang="en-IN" sz="2000" dirty="0" err="1" smtClean="0"/>
              <a:t>Tithi</a:t>
            </a:r>
            <a:r>
              <a:rPr lang="en-IN" sz="2000" dirty="0" smtClean="0"/>
              <a:t> </a:t>
            </a:r>
            <a:r>
              <a:rPr lang="en-IN" sz="2000" dirty="0" err="1" smtClean="0"/>
              <a:t>Bhojan</a:t>
            </a:r>
            <a:r>
              <a:rPr lang="en-IN" sz="2000" dirty="0" smtClean="0"/>
              <a:t>, is a community participation programme initiated by Gujarat. </a:t>
            </a:r>
          </a:p>
          <a:p>
            <a:pPr marL="893763" lvl="1" indent="-436563" algn="just" defTabSz="893763">
              <a:lnSpc>
                <a:spcPct val="120000"/>
              </a:lnSpc>
            </a:pPr>
            <a:r>
              <a:rPr lang="en-IN" sz="2000" dirty="0" smtClean="0"/>
              <a:t>Community provides full meal or additional items on special occasions, birthdays, marriages, anniversaries, days of national importance and other festivals etc.</a:t>
            </a:r>
            <a:endParaRPr lang="en-IN" sz="2000" dirty="0"/>
          </a:p>
          <a:p>
            <a:pPr marL="893763" lvl="1" indent="-436563" algn="just" defTabSz="893763">
              <a:lnSpc>
                <a:spcPct val="120000"/>
              </a:lnSpc>
            </a:pPr>
            <a:r>
              <a:rPr lang="en-IN" sz="2000" dirty="0" smtClean="0"/>
              <a:t>Ministry of Human Resource Development has issued Guidelines on </a:t>
            </a:r>
            <a:r>
              <a:rPr lang="en-IN" sz="2000" dirty="0" err="1" smtClean="0"/>
              <a:t>Tithi</a:t>
            </a:r>
            <a:r>
              <a:rPr lang="en-IN" sz="2000" dirty="0" smtClean="0"/>
              <a:t> </a:t>
            </a:r>
            <a:r>
              <a:rPr lang="en-IN" sz="2000" dirty="0" err="1" smtClean="0"/>
              <a:t>Bhojan</a:t>
            </a:r>
            <a:r>
              <a:rPr lang="en-IN" sz="2000" dirty="0" smtClean="0"/>
              <a:t> on 26th October, 2018 to all the States and UTs. </a:t>
            </a:r>
          </a:p>
          <a:p>
            <a:pPr marL="893763" lvl="1" indent="-436563" algn="just" defTabSz="893763">
              <a:lnSpc>
                <a:spcPct val="120000"/>
              </a:lnSpc>
            </a:pPr>
            <a:r>
              <a:rPr lang="en-US" sz="2000" dirty="0" err="1" smtClean="0"/>
              <a:t>Tithi</a:t>
            </a:r>
            <a:r>
              <a:rPr lang="en-US" sz="2000" dirty="0" smtClean="0"/>
              <a:t> </a:t>
            </a:r>
            <a:r>
              <a:rPr lang="en-US" sz="2000" dirty="0" err="1" smtClean="0"/>
              <a:t>Bhojan</a:t>
            </a:r>
            <a:r>
              <a:rPr lang="en-US" sz="2000" dirty="0" smtClean="0"/>
              <a:t> has been adopted by the States &amp; UTs of Assam (</a:t>
            </a:r>
            <a:r>
              <a:rPr lang="en-US" sz="2000" dirty="0" err="1" smtClean="0"/>
              <a:t>Sampriti</a:t>
            </a:r>
            <a:r>
              <a:rPr lang="en-US" sz="2000" dirty="0" smtClean="0"/>
              <a:t> </a:t>
            </a:r>
            <a:r>
              <a:rPr lang="en-US" sz="2000" dirty="0" err="1" smtClean="0"/>
              <a:t>Bhojan</a:t>
            </a:r>
            <a:r>
              <a:rPr lang="en-US" sz="2000" dirty="0" smtClean="0"/>
              <a:t>), Andhra Pradesh, Punjab (</a:t>
            </a:r>
            <a:r>
              <a:rPr lang="en-US" sz="2000" dirty="0" err="1" smtClean="0"/>
              <a:t>Priti</a:t>
            </a:r>
            <a:r>
              <a:rPr lang="en-US" sz="2000" dirty="0" smtClean="0"/>
              <a:t> </a:t>
            </a:r>
            <a:r>
              <a:rPr lang="en-US" sz="2000" dirty="0" err="1" smtClean="0"/>
              <a:t>bhojan</a:t>
            </a:r>
            <a:r>
              <a:rPr lang="en-US" sz="2000" dirty="0" smtClean="0"/>
              <a:t>), Dadra &amp; Nagar Haveli (</a:t>
            </a:r>
            <a:r>
              <a:rPr lang="en-US" sz="2000" dirty="0" err="1" smtClean="0"/>
              <a:t>Tithi</a:t>
            </a:r>
            <a:r>
              <a:rPr lang="en-US" sz="2000" dirty="0" smtClean="0"/>
              <a:t> </a:t>
            </a:r>
            <a:r>
              <a:rPr lang="en-US" sz="2000" dirty="0" err="1" smtClean="0"/>
              <a:t>Bhojan</a:t>
            </a:r>
            <a:r>
              <a:rPr lang="en-US" sz="2000" dirty="0" smtClean="0"/>
              <a:t>), Daman &amp; Diu (</a:t>
            </a:r>
            <a:r>
              <a:rPr lang="en-US" sz="2000" dirty="0" err="1" smtClean="0"/>
              <a:t>Tithi</a:t>
            </a:r>
            <a:r>
              <a:rPr lang="en-US" sz="2000" dirty="0" smtClean="0"/>
              <a:t> </a:t>
            </a:r>
            <a:r>
              <a:rPr lang="en-US" sz="2000" dirty="0" err="1" smtClean="0"/>
              <a:t>Bhojan</a:t>
            </a:r>
            <a:r>
              <a:rPr lang="en-US" sz="2000" dirty="0" smtClean="0"/>
              <a:t>), Karnataka (</a:t>
            </a:r>
            <a:r>
              <a:rPr lang="en-US" sz="2000" dirty="0" err="1" smtClean="0"/>
              <a:t>Shalegagi</a:t>
            </a:r>
            <a:r>
              <a:rPr lang="en-US" sz="2000" dirty="0" smtClean="0"/>
              <a:t> </a:t>
            </a:r>
            <a:r>
              <a:rPr lang="en-US" sz="2000" dirty="0" err="1" smtClean="0"/>
              <a:t>Naavu</a:t>
            </a:r>
            <a:r>
              <a:rPr lang="en-US" sz="2000" dirty="0" smtClean="0"/>
              <a:t> </a:t>
            </a:r>
            <a:r>
              <a:rPr lang="en-US" sz="2000" dirty="0" err="1" smtClean="0"/>
              <a:t>Neevu</a:t>
            </a:r>
            <a:r>
              <a:rPr lang="en-US" sz="2000" dirty="0" smtClean="0"/>
              <a:t>), Madhya Pradesh, </a:t>
            </a:r>
            <a:r>
              <a:rPr lang="en-US" sz="2000" dirty="0" err="1" smtClean="0"/>
              <a:t>Maharastra</a:t>
            </a:r>
            <a:r>
              <a:rPr lang="en-US" sz="2000" dirty="0" smtClean="0"/>
              <a:t> (</a:t>
            </a:r>
            <a:r>
              <a:rPr lang="en-US" sz="2000" dirty="0" err="1" smtClean="0"/>
              <a:t>Sneh</a:t>
            </a:r>
            <a:r>
              <a:rPr lang="en-US" sz="2000" dirty="0" smtClean="0"/>
              <a:t> </a:t>
            </a:r>
            <a:r>
              <a:rPr lang="en-US" sz="2000" dirty="0" err="1" smtClean="0"/>
              <a:t>Bhojan</a:t>
            </a:r>
            <a:r>
              <a:rPr lang="en-US" sz="2000" dirty="0" smtClean="0"/>
              <a:t>), Chandigarh (</a:t>
            </a:r>
            <a:r>
              <a:rPr lang="en-US" sz="2000" dirty="0" err="1" smtClean="0"/>
              <a:t>Tithi</a:t>
            </a:r>
            <a:r>
              <a:rPr lang="en-US" sz="2000" dirty="0" smtClean="0"/>
              <a:t> </a:t>
            </a:r>
            <a:r>
              <a:rPr lang="en-US" sz="2000" dirty="0" err="1" smtClean="0"/>
              <a:t>Bhojan</a:t>
            </a:r>
            <a:r>
              <a:rPr lang="en-US" sz="2000" dirty="0" smtClean="0"/>
              <a:t>), Puducherry (Anna </a:t>
            </a:r>
            <a:r>
              <a:rPr lang="en-US" sz="2000" dirty="0" err="1" smtClean="0"/>
              <a:t>Dhanam</a:t>
            </a:r>
            <a:r>
              <a:rPr lang="en-US" sz="2000" dirty="0" smtClean="0"/>
              <a:t>), Haryana (</a:t>
            </a:r>
            <a:r>
              <a:rPr lang="en-US" sz="2000" dirty="0" err="1" smtClean="0"/>
              <a:t>Beti</a:t>
            </a:r>
            <a:r>
              <a:rPr lang="en-US" sz="2000" dirty="0" smtClean="0"/>
              <a:t> ka </a:t>
            </a:r>
            <a:r>
              <a:rPr lang="en-US" sz="2000" dirty="0" err="1" smtClean="0"/>
              <a:t>Janamdin</a:t>
            </a:r>
            <a:r>
              <a:rPr lang="en-US" sz="2000" dirty="0" smtClean="0"/>
              <a:t>) and </a:t>
            </a:r>
            <a:r>
              <a:rPr lang="en-US" sz="2000" dirty="0" err="1" smtClean="0"/>
              <a:t>Uttarakhand</a:t>
            </a:r>
            <a:r>
              <a:rPr lang="en-US" sz="2000" dirty="0" smtClean="0"/>
              <a:t> (</a:t>
            </a:r>
            <a:r>
              <a:rPr lang="en-US" sz="2000" dirty="0" err="1" smtClean="0"/>
              <a:t>Vishesh</a:t>
            </a:r>
            <a:r>
              <a:rPr lang="en-US" sz="2000" dirty="0" smtClean="0"/>
              <a:t> </a:t>
            </a:r>
            <a:r>
              <a:rPr lang="en-US" sz="2000" dirty="0" err="1" smtClean="0"/>
              <a:t>Bhojan</a:t>
            </a:r>
            <a:r>
              <a:rPr lang="en-US" sz="2000" dirty="0" smtClean="0"/>
              <a:t>). </a:t>
            </a:r>
            <a:endParaRPr lang="en-IN" sz="20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14</a:t>
            </a:fld>
            <a:endParaRPr lang="en-US" altLang="en-US"/>
          </a:p>
        </p:txBody>
      </p:sp>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a:extLst>
              <a:ext uri="{FF2B5EF4-FFF2-40B4-BE49-F238E27FC236}">
                <a16:creationId xmlns:a16="http://schemas.microsoft.com/office/drawing/2014/main" xmlns="" id="{F3EA3D73-C7E4-4A30-8DDB-2C53423773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0188BF50-EF80-417B-B22B-5DC53B49B62C}"/>
              </a:ext>
            </a:extLst>
          </p:cNvPr>
          <p:cNvSpPr/>
          <p:nvPr/>
        </p:nvSpPr>
        <p:spPr>
          <a:xfrm>
            <a:off x="3352800" y="802218"/>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3" name="Oval 12">
            <a:extLst>
              <a:ext uri="{FF2B5EF4-FFF2-40B4-BE49-F238E27FC236}">
                <a16:creationId xmlns:a16="http://schemas.microsoft.com/office/drawing/2014/main" xmlns="" id="{21381112-FF78-4058-B357-023DFA4F4DF1}"/>
              </a:ext>
            </a:extLst>
          </p:cNvPr>
          <p:cNvSpPr/>
          <p:nvPr/>
        </p:nvSpPr>
        <p:spPr>
          <a:xfrm>
            <a:off x="3694114" y="1712385"/>
            <a:ext cx="369887"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4" name="Oval 13">
            <a:extLst>
              <a:ext uri="{FF2B5EF4-FFF2-40B4-BE49-F238E27FC236}">
                <a16:creationId xmlns:a16="http://schemas.microsoft.com/office/drawing/2014/main" xmlns="" id="{4F228A42-ACA6-4336-A964-EF87F3AF315D}"/>
              </a:ext>
            </a:extLst>
          </p:cNvPr>
          <p:cNvSpPr/>
          <p:nvPr/>
        </p:nvSpPr>
        <p:spPr>
          <a:xfrm>
            <a:off x="4041775" y="2616200"/>
            <a:ext cx="369888" cy="4931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5" name="Oval 14">
            <a:extLst>
              <a:ext uri="{FF2B5EF4-FFF2-40B4-BE49-F238E27FC236}">
                <a16:creationId xmlns:a16="http://schemas.microsoft.com/office/drawing/2014/main" xmlns="" id="{CC592BBE-D626-4354-8F61-71513B47628F}"/>
              </a:ext>
            </a:extLst>
          </p:cNvPr>
          <p:cNvSpPr/>
          <p:nvPr/>
        </p:nvSpPr>
        <p:spPr>
          <a:xfrm>
            <a:off x="4267200" y="36470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6" name="Oval 15">
            <a:extLst>
              <a:ext uri="{FF2B5EF4-FFF2-40B4-BE49-F238E27FC236}">
                <a16:creationId xmlns:a16="http://schemas.microsoft.com/office/drawing/2014/main" xmlns="" id="{3C32566B-2710-485D-9C55-1FAE4D090080}"/>
              </a:ext>
            </a:extLst>
          </p:cNvPr>
          <p:cNvSpPr/>
          <p:nvPr/>
        </p:nvSpPr>
        <p:spPr>
          <a:xfrm>
            <a:off x="4495800" y="4561419"/>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7" name="Oval 16">
            <a:extLst>
              <a:ext uri="{FF2B5EF4-FFF2-40B4-BE49-F238E27FC236}">
                <a16:creationId xmlns:a16="http://schemas.microsoft.com/office/drawing/2014/main" xmlns="" id="{DDDF1C5E-7B2D-467D-A125-602A92B4D805}"/>
              </a:ext>
            </a:extLst>
          </p:cNvPr>
          <p:cNvSpPr/>
          <p:nvPr/>
        </p:nvSpPr>
        <p:spPr>
          <a:xfrm>
            <a:off x="4800600" y="54758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8" name="TextBox 17">
            <a:extLst>
              <a:ext uri="{FF2B5EF4-FFF2-40B4-BE49-F238E27FC236}">
                <a16:creationId xmlns:a16="http://schemas.microsoft.com/office/drawing/2014/main" xmlns="" id="{DE0F21E4-0298-4233-B60D-9DBF9F17CB57}"/>
              </a:ext>
            </a:extLst>
          </p:cNvPr>
          <p:cNvSpPr txBox="1"/>
          <p:nvPr/>
        </p:nvSpPr>
        <p:spPr>
          <a:xfrm>
            <a:off x="3425825" y="848784"/>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1</a:t>
            </a:r>
          </a:p>
        </p:txBody>
      </p:sp>
      <p:sp>
        <p:nvSpPr>
          <p:cNvPr id="19" name="TextBox 18">
            <a:extLst>
              <a:ext uri="{FF2B5EF4-FFF2-40B4-BE49-F238E27FC236}">
                <a16:creationId xmlns:a16="http://schemas.microsoft.com/office/drawing/2014/main" xmlns="" id="{96C4999E-B439-4C0D-83A9-9EAA64A694BC}"/>
              </a:ext>
            </a:extLst>
          </p:cNvPr>
          <p:cNvSpPr txBox="1"/>
          <p:nvPr/>
        </p:nvSpPr>
        <p:spPr>
          <a:xfrm>
            <a:off x="3756025" y="1708152"/>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2</a:t>
            </a:r>
          </a:p>
        </p:txBody>
      </p:sp>
      <p:sp>
        <p:nvSpPr>
          <p:cNvPr id="20" name="TextBox 19">
            <a:extLst>
              <a:ext uri="{FF2B5EF4-FFF2-40B4-BE49-F238E27FC236}">
                <a16:creationId xmlns:a16="http://schemas.microsoft.com/office/drawing/2014/main" xmlns="" id="{7A193569-78F2-4DB9-A6A2-647E53EC94E6}"/>
              </a:ext>
            </a:extLst>
          </p:cNvPr>
          <p:cNvSpPr txBox="1"/>
          <p:nvPr/>
        </p:nvSpPr>
        <p:spPr>
          <a:xfrm>
            <a:off x="4103688" y="2616201"/>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3</a:t>
            </a:r>
          </a:p>
        </p:txBody>
      </p:sp>
      <p:sp>
        <p:nvSpPr>
          <p:cNvPr id="21" name="TextBox 20">
            <a:extLst>
              <a:ext uri="{FF2B5EF4-FFF2-40B4-BE49-F238E27FC236}">
                <a16:creationId xmlns:a16="http://schemas.microsoft.com/office/drawing/2014/main" xmlns="" id="{E6781723-929F-4186-BFE7-9BA49A287C41}"/>
              </a:ext>
            </a:extLst>
          </p:cNvPr>
          <p:cNvSpPr txBox="1"/>
          <p:nvPr/>
        </p:nvSpPr>
        <p:spPr>
          <a:xfrm>
            <a:off x="4343400" y="3693585"/>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4</a:t>
            </a:r>
          </a:p>
        </p:txBody>
      </p:sp>
      <p:sp>
        <p:nvSpPr>
          <p:cNvPr id="22" name="TextBox 21">
            <a:extLst>
              <a:ext uri="{FF2B5EF4-FFF2-40B4-BE49-F238E27FC236}">
                <a16:creationId xmlns:a16="http://schemas.microsoft.com/office/drawing/2014/main" xmlns="" id="{42886D0B-141A-46E9-A6A3-71A306E8CBD4}"/>
              </a:ext>
            </a:extLst>
          </p:cNvPr>
          <p:cNvSpPr txBox="1"/>
          <p:nvPr/>
        </p:nvSpPr>
        <p:spPr>
          <a:xfrm>
            <a:off x="4572000" y="4607985"/>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5</a:t>
            </a:r>
          </a:p>
        </p:txBody>
      </p:sp>
      <p:sp>
        <p:nvSpPr>
          <p:cNvPr id="23" name="TextBox 22">
            <a:extLst>
              <a:ext uri="{FF2B5EF4-FFF2-40B4-BE49-F238E27FC236}">
                <a16:creationId xmlns:a16="http://schemas.microsoft.com/office/drawing/2014/main" xmlns="" id="{5120D0DF-C410-429C-B465-CB19FDB4C8B0}"/>
              </a:ext>
            </a:extLst>
          </p:cNvPr>
          <p:cNvSpPr txBox="1"/>
          <p:nvPr/>
        </p:nvSpPr>
        <p:spPr>
          <a:xfrm>
            <a:off x="4876800" y="5461001"/>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6</a:t>
            </a:r>
          </a:p>
        </p:txBody>
      </p:sp>
      <p:sp>
        <p:nvSpPr>
          <p:cNvPr id="24" name="TextBox 23">
            <a:extLst>
              <a:ext uri="{FF2B5EF4-FFF2-40B4-BE49-F238E27FC236}">
                <a16:creationId xmlns:a16="http://schemas.microsoft.com/office/drawing/2014/main" xmlns="" id="{158E2F6C-A7AA-436B-9130-2933294359A1}"/>
              </a:ext>
            </a:extLst>
          </p:cNvPr>
          <p:cNvSpPr txBox="1"/>
          <p:nvPr/>
        </p:nvSpPr>
        <p:spPr>
          <a:xfrm>
            <a:off x="4743013" y="3524692"/>
            <a:ext cx="4176713" cy="666975"/>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Graphical dashboard: Reports are generated and displayed online</a:t>
            </a:r>
          </a:p>
        </p:txBody>
      </p:sp>
      <p:sp>
        <p:nvSpPr>
          <p:cNvPr id="25" name="TextBox 24">
            <a:extLst>
              <a:ext uri="{FF2B5EF4-FFF2-40B4-BE49-F238E27FC236}">
                <a16:creationId xmlns:a16="http://schemas.microsoft.com/office/drawing/2014/main" xmlns="" id="{FD2D0AA2-8D17-490A-8223-1FC3E861AB1C}"/>
              </a:ext>
            </a:extLst>
          </p:cNvPr>
          <p:cNvSpPr txBox="1"/>
          <p:nvPr/>
        </p:nvSpPr>
        <p:spPr>
          <a:xfrm>
            <a:off x="4951240" y="4567865"/>
            <a:ext cx="4176714" cy="666975"/>
          </a:xfrm>
          <a:prstGeom prst="rect">
            <a:avLst/>
          </a:prstGeom>
          <a:noFill/>
        </p:spPr>
        <p:txBody>
          <a:bodyPr wrap="square" lIns="91439" tIns="45719" rIns="91439" bIns="45719">
            <a:spAutoFit/>
          </a:bodyPr>
          <a:lstStyle/>
          <a:p>
            <a:pPr defTabSz="914354">
              <a:defRPr/>
            </a:pPr>
            <a:r>
              <a:rPr lang="en-IN" sz="1867" b="1" dirty="0">
                <a:solidFill>
                  <a:prstClr val="black"/>
                </a:solidFill>
                <a:latin typeface="Calibri"/>
              </a:rPr>
              <a:t>Drill down reports from State to school level are available </a:t>
            </a:r>
          </a:p>
        </p:txBody>
      </p:sp>
      <p:sp>
        <p:nvSpPr>
          <p:cNvPr id="27" name="TextBox 26">
            <a:extLst>
              <a:ext uri="{FF2B5EF4-FFF2-40B4-BE49-F238E27FC236}">
                <a16:creationId xmlns:a16="http://schemas.microsoft.com/office/drawing/2014/main" xmlns="" id="{ED0874A7-3EA4-408B-9A6D-544F7DA4B490}"/>
              </a:ext>
            </a:extLst>
          </p:cNvPr>
          <p:cNvSpPr txBox="1"/>
          <p:nvPr/>
        </p:nvSpPr>
        <p:spPr>
          <a:xfrm>
            <a:off x="5410201" y="5461001"/>
            <a:ext cx="3095625" cy="1241620"/>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Daily email alerts are sent to States and UTs level regarding implementation of AMS.</a:t>
            </a:r>
          </a:p>
        </p:txBody>
      </p:sp>
      <p:sp>
        <p:nvSpPr>
          <p:cNvPr id="28" name="TextBox 27">
            <a:extLst>
              <a:ext uri="{FF2B5EF4-FFF2-40B4-BE49-F238E27FC236}">
                <a16:creationId xmlns:a16="http://schemas.microsoft.com/office/drawing/2014/main" xmlns="" id="{0F3EA473-E432-4BC3-8466-8791774D27E1}"/>
              </a:ext>
            </a:extLst>
          </p:cNvPr>
          <p:cNvSpPr txBox="1"/>
          <p:nvPr/>
        </p:nvSpPr>
        <p:spPr>
          <a:xfrm>
            <a:off x="4462132" y="2578388"/>
            <a:ext cx="4511675" cy="954298"/>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States/UTs are using various technologies (SMS/ IVRS/ Mobile App) for daily data collection.</a:t>
            </a:r>
          </a:p>
        </p:txBody>
      </p:sp>
      <p:sp>
        <p:nvSpPr>
          <p:cNvPr id="41" name="TextBox 40">
            <a:extLst>
              <a:ext uri="{FF2B5EF4-FFF2-40B4-BE49-F238E27FC236}">
                <a16:creationId xmlns:a16="http://schemas.microsoft.com/office/drawing/2014/main" xmlns="" id="{2AE6C239-99D2-4381-A7C4-309BD30C3036}"/>
              </a:ext>
            </a:extLst>
          </p:cNvPr>
          <p:cNvSpPr txBox="1"/>
          <p:nvPr/>
        </p:nvSpPr>
        <p:spPr>
          <a:xfrm>
            <a:off x="8694047" y="6541082"/>
            <a:ext cx="285750" cy="280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7624" tIns="47624" rIns="47624" bIns="47624" spcCol="28574" anchor="ctr">
            <a:spAutoFit/>
          </a:bodyPr>
          <a:lstStyle/>
          <a:p>
            <a:pPr algn="ctr" defTabSz="546073">
              <a:defRPr/>
            </a:pPr>
            <a:fld id="{DC410ADC-4AB5-47E5-BD1A-C025A3356C8B}" type="slidenum">
              <a:rPr lang="en-IN" sz="1200">
                <a:solidFill>
                  <a:srgbClr val="009DE0"/>
                </a:solidFill>
                <a:ea typeface="Lato" panose="020F0502020204030203" pitchFamily="34" charset="0"/>
                <a:sym typeface="Gill Sans"/>
              </a:rPr>
              <a:pPr algn="ctr" defTabSz="546073">
                <a:defRPr/>
              </a:pPr>
              <a:t>15</a:t>
            </a:fld>
            <a:endParaRPr lang="en-IN" sz="1200" dirty="0">
              <a:solidFill>
                <a:srgbClr val="009DE0"/>
              </a:solidFill>
              <a:ea typeface="Lato" panose="020F0502020204030203" pitchFamily="34" charset="0"/>
              <a:sym typeface="Gill Sans"/>
            </a:endParaRPr>
          </a:p>
        </p:txBody>
      </p:sp>
      <p:pic>
        <p:nvPicPr>
          <p:cNvPr id="36884" name="Picture 2" descr="E:\MDM\MIS\MIS_JS_18.12.2014\MIS1.jpeg">
            <a:extLst>
              <a:ext uri="{FF2B5EF4-FFF2-40B4-BE49-F238E27FC236}">
                <a16:creationId xmlns:a16="http://schemas.microsoft.com/office/drawing/2014/main" xmlns="" id="{1749BD85-2876-4BE7-B6E8-ED58E59F11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288"/>
          <a:stretch>
            <a:fillRect/>
          </a:stretch>
        </p:blipFill>
        <p:spPr bwMode="auto">
          <a:xfrm rot="1211856">
            <a:off x="436564" y="2446868"/>
            <a:ext cx="3457575" cy="34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Title 1">
            <a:extLst>
              <a:ext uri="{FF2B5EF4-FFF2-40B4-BE49-F238E27FC236}">
                <a16:creationId xmlns:a16="http://schemas.microsoft.com/office/drawing/2014/main" xmlns="" id="{07BF3B0C-6D15-48FD-A35B-77869851CFBB}"/>
              </a:ext>
            </a:extLst>
          </p:cNvPr>
          <p:cNvSpPr txBox="1">
            <a:spLocks/>
          </p:cNvSpPr>
          <p:nvPr/>
        </p:nvSpPr>
        <p:spPr bwMode="auto">
          <a:xfrm>
            <a:off x="0" y="-9542"/>
            <a:ext cx="9144000" cy="666786"/>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lnSpc>
                <a:spcPct val="100000"/>
              </a:lnSpc>
              <a:spcBef>
                <a:spcPct val="0"/>
              </a:spcBef>
              <a:buFontTx/>
              <a:buNone/>
            </a:pPr>
            <a:r>
              <a:rPr lang="en-US" altLang="en-US" sz="3733" b="1">
                <a:solidFill>
                  <a:srgbClr val="FFFFFF"/>
                </a:solidFill>
              </a:rPr>
              <a:t>Automated Monitoring System</a:t>
            </a:r>
          </a:p>
        </p:txBody>
      </p:sp>
      <p:sp>
        <p:nvSpPr>
          <p:cNvPr id="36887" name="TextBox 25">
            <a:extLst>
              <a:ext uri="{FF2B5EF4-FFF2-40B4-BE49-F238E27FC236}">
                <a16:creationId xmlns:a16="http://schemas.microsoft.com/office/drawing/2014/main" xmlns="" id="{63049361-34EF-44E8-88A3-4FE697C7EA6E}"/>
              </a:ext>
            </a:extLst>
          </p:cNvPr>
          <p:cNvSpPr txBox="1">
            <a:spLocks noChangeArrowheads="1"/>
          </p:cNvSpPr>
          <p:nvPr/>
        </p:nvSpPr>
        <p:spPr bwMode="auto">
          <a:xfrm>
            <a:off x="3862277" y="853415"/>
            <a:ext cx="4511675" cy="6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67" b="1" dirty="0">
                <a:solidFill>
                  <a:srgbClr val="000000"/>
                </a:solidFill>
                <a:latin typeface="Calibri" panose="020F0502020204030204" pitchFamily="34" charset="0"/>
              </a:rPr>
              <a:t>AMS is used to monitor MDMS on real time basis. </a:t>
            </a:r>
            <a:endParaRPr lang="en-IN" altLang="en-US" sz="1867" b="1" dirty="0">
              <a:solidFill>
                <a:srgbClr val="000000"/>
              </a:solidFill>
              <a:latin typeface="Calibri" panose="020F0502020204030204" pitchFamily="34" charset="0"/>
            </a:endParaRPr>
          </a:p>
        </p:txBody>
      </p:sp>
      <p:sp>
        <p:nvSpPr>
          <p:cNvPr id="2" name="Rectangle 1">
            <a:extLst>
              <a:ext uri="{FF2B5EF4-FFF2-40B4-BE49-F238E27FC236}">
                <a16:creationId xmlns:a16="http://schemas.microsoft.com/office/drawing/2014/main" xmlns="" id="{5D58320D-ACCC-42F0-AA65-20752826873B}"/>
              </a:ext>
            </a:extLst>
          </p:cNvPr>
          <p:cNvSpPr/>
          <p:nvPr/>
        </p:nvSpPr>
        <p:spPr>
          <a:xfrm>
            <a:off x="4136073" y="1702345"/>
            <a:ext cx="4843724" cy="646331"/>
          </a:xfrm>
          <a:prstGeom prst="rect">
            <a:avLst/>
          </a:prstGeom>
        </p:spPr>
        <p:txBody>
          <a:bodyPr wrap="square">
            <a:spAutoFit/>
          </a:bodyPr>
          <a:lstStyle/>
          <a:p>
            <a:r>
              <a:rPr lang="en-US" altLang="en-US" b="1" dirty="0">
                <a:solidFill>
                  <a:srgbClr val="000000"/>
                </a:solidFill>
                <a:latin typeface="Calibri" panose="020F0502020204030204" pitchFamily="34" charset="0"/>
              </a:rPr>
              <a:t>Schools need to share the daily data on number of meals and reasons if meals are not served.</a:t>
            </a:r>
            <a:endParaRPr lang="en-IN" dirty="0"/>
          </a:p>
        </p:txBody>
      </p:sp>
      <p:sp>
        <p:nvSpPr>
          <p:cNvPr id="26" name="Slide Number Placeholder 25"/>
          <p:cNvSpPr>
            <a:spLocks noGrp="1"/>
          </p:cNvSpPr>
          <p:nvPr>
            <p:ph type="sldNum" sz="quarter" idx="12"/>
          </p:nvPr>
        </p:nvSpPr>
        <p:spPr/>
        <p:txBody>
          <a:bodyPr/>
          <a:lstStyle/>
          <a:p>
            <a:pPr>
              <a:defRPr/>
            </a:pPr>
            <a:fld id="{C2BBF370-5D37-4530-94DD-378E3D7E8F84}" type="slidenum">
              <a:rPr lang="en-US" altLang="en-US" smtClean="0"/>
              <a:pPr>
                <a:defRPr/>
              </a:pPr>
              <a:t>15</a:t>
            </a:fld>
            <a:endParaRPr lang="en-US" altLang="en-US"/>
          </a:p>
        </p:txBody>
      </p:sp>
      <p:sp>
        <p:nvSpPr>
          <p:cNvPr id="29"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 xmlns:a16="http://schemas.microsoft.com/office/drawing/2014/main" id="{E61A6405-B9ED-4943-AEA9-440934F7FF64}"/>
              </a:ext>
            </a:extLst>
          </p:cNvPr>
          <p:cNvGraphicFramePr>
            <a:graphicFrameLocks noGrp="1"/>
          </p:cNvGraphicFramePr>
          <p:nvPr>
            <p:ph idx="1"/>
            <p:extLst>
              <p:ext uri="{D42A27DB-BD31-4B8C-83A1-F6EECF244321}">
                <p14:modId xmlns:p14="http://schemas.microsoft.com/office/powerpoint/2010/main" val="423387076"/>
              </p:ext>
            </p:extLst>
          </p:nvPr>
        </p:nvGraphicFramePr>
        <p:xfrm>
          <a:off x="714348" y="1142984"/>
          <a:ext cx="7886700" cy="4825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 xmlns:a16="http://schemas.microsoft.com/office/drawing/2014/main" id="{A39217FF-6C1A-4C7C-ADB3-B4B07E5577E3}"/>
              </a:ext>
            </a:extLst>
          </p:cNvPr>
          <p:cNvSpPr txBox="1">
            <a:spLocks/>
          </p:cNvSpPr>
          <p:nvPr/>
        </p:nvSpPr>
        <p:spPr>
          <a:xfrm>
            <a:off x="0" y="-71462"/>
            <a:ext cx="9144000" cy="666786"/>
          </a:xfrm>
          <a:prstGeom prst="rect">
            <a:avLst/>
          </a:prstGeom>
          <a:solidFill>
            <a:srgbClr val="558ED5"/>
          </a:solidFill>
          <a:ln>
            <a:noFill/>
          </a:ln>
        </p:spPr>
        <p:txBody>
          <a:bodyPr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N" altLang="en-US" sz="3733" b="1" dirty="0">
                <a:solidFill>
                  <a:schemeClr val="bg1"/>
                </a:solidFill>
                <a:latin typeface="Calibri" panose="020F0502020204030204" pitchFamily="34" charset="0"/>
                <a:ea typeface="+mn-ea"/>
                <a:cs typeface="+mn-cs"/>
              </a:rPr>
              <a:t>Status of implementation of MIS &amp; AMS </a:t>
            </a: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16</a:t>
            </a:fld>
            <a:endParaRPr lang="en-US" altLang="en-US"/>
          </a:p>
        </p:txBody>
      </p:sp>
      <p:sp>
        <p:nvSpPr>
          <p:cNvPr id="6"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564826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BCC3F-F61A-4505-BBBA-4BFCBF99A172}"/>
              </a:ext>
            </a:extLst>
          </p:cNvPr>
          <p:cNvSpPr>
            <a:spLocks noGrp="1"/>
          </p:cNvSpPr>
          <p:nvPr>
            <p:ph type="title"/>
          </p:nvPr>
        </p:nvSpPr>
        <p:spPr>
          <a:xfrm>
            <a:off x="0" y="-23"/>
            <a:ext cx="9144000" cy="1077218"/>
          </a:xfrm>
          <a:solidFill>
            <a:srgbClr val="558ED5"/>
          </a:solidFill>
          <a:ln>
            <a:noFill/>
          </a:ln>
        </p:spPr>
        <p:txBody>
          <a:bodyPr wrap="square" anchor="ctr">
            <a:spAutoFit/>
          </a:bodyPr>
          <a:lstStyle/>
          <a:p>
            <a:pPr eaLnBrk="1" hangingPunct="1"/>
            <a:r>
              <a:rPr lang="en-IN" altLang="en-US" sz="3200" b="1" dirty="0">
                <a:solidFill>
                  <a:srgbClr val="FFFFFF"/>
                </a:solidFill>
                <a:latin typeface="Calibri" panose="020F0502020204030204" pitchFamily="34" charset="0"/>
                <a:ea typeface="+mn-ea"/>
                <a:cs typeface="+mn-cs"/>
              </a:rPr>
              <a:t>Amendment for involvement of Centralized Kitchens only in urban areas. </a:t>
            </a:r>
          </a:p>
        </p:txBody>
      </p:sp>
      <p:sp>
        <p:nvSpPr>
          <p:cNvPr id="3" name="Content Placeholder 2">
            <a:extLst>
              <a:ext uri="{FF2B5EF4-FFF2-40B4-BE49-F238E27FC236}">
                <a16:creationId xmlns:a16="http://schemas.microsoft.com/office/drawing/2014/main" xmlns="" id="{0E4247DC-180D-4821-9F94-E19A54A635E3}"/>
              </a:ext>
            </a:extLst>
          </p:cNvPr>
          <p:cNvSpPr>
            <a:spLocks noGrp="1"/>
          </p:cNvSpPr>
          <p:nvPr>
            <p:ph idx="1"/>
          </p:nvPr>
        </p:nvSpPr>
        <p:spPr>
          <a:xfrm>
            <a:off x="228599" y="1302327"/>
            <a:ext cx="8510155" cy="5124018"/>
          </a:xfrm>
          <a:solidFill>
            <a:srgbClr val="CCECFF"/>
          </a:solidFill>
        </p:spPr>
        <p:txBody>
          <a:bodyPr>
            <a:normAutofit lnSpcReduction="10000"/>
          </a:bodyPr>
          <a:lstStyle/>
          <a:p>
            <a:pPr marL="0" indent="0">
              <a:buNone/>
            </a:pPr>
            <a:r>
              <a:rPr lang="en-IN" sz="2800" dirty="0"/>
              <a:t>Amendment of the Gazette of India notification dated 18</a:t>
            </a:r>
            <a:r>
              <a:rPr lang="en-IN" sz="2800" baseline="30000" dirty="0"/>
              <a:t>th</a:t>
            </a:r>
            <a:r>
              <a:rPr lang="en-IN" sz="2800" dirty="0"/>
              <a:t> April, 2019  stated that:</a:t>
            </a:r>
          </a:p>
          <a:p>
            <a:pPr marL="0" indent="0">
              <a:buNone/>
            </a:pPr>
            <a:endParaRPr lang="en-IN" sz="1050" dirty="0"/>
          </a:p>
          <a:p>
            <a:pPr marL="0" indent="0">
              <a:buNone/>
            </a:pPr>
            <a:r>
              <a:rPr lang="en-IN" sz="2800" dirty="0"/>
              <a:t>In the MDM Rules 2015, in rule 5 for sub-rule (2) the following sub-rule shall be substituted </a:t>
            </a:r>
          </a:p>
          <a:p>
            <a:pPr marL="0" indent="0" algn="just">
              <a:buNone/>
            </a:pPr>
            <a:r>
              <a:rPr lang="en-IN" sz="2800" dirty="0">
                <a:latin typeface="Batang" panose="02030600000101010101" pitchFamily="18" charset="-127"/>
                <a:ea typeface="Batang" panose="02030600000101010101" pitchFamily="18" charset="-127"/>
              </a:rPr>
              <a:t>“(2) Every school shall have the facility for cooking meal in hygienic manner. Schools in urban areas may use the facility of centralized kitchens for cooking meals wherever required in accordance with the guidelines issued by the Central Government and the meal shall be served to the children at respected school only”  </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17</a:t>
            </a:fld>
            <a:endParaRPr lang="en-US" altLang="en-US"/>
          </a:p>
        </p:txBody>
      </p:sp>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124983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B45EB8C1-582E-4B7A-8D5C-2A20E67D9283}"/>
              </a:ext>
            </a:extLst>
          </p:cNvPr>
          <p:cNvGraphicFramePr>
            <a:graphicFrameLocks noGrp="1"/>
          </p:cNvGraphicFramePr>
          <p:nvPr>
            <p:ph idx="1"/>
            <p:extLst>
              <p:ext uri="{D42A27DB-BD31-4B8C-83A1-F6EECF244321}">
                <p14:modId xmlns:p14="http://schemas.microsoft.com/office/powerpoint/2010/main" val="1721825883"/>
              </p:ext>
            </p:extLst>
          </p:nvPr>
        </p:nvGraphicFramePr>
        <p:xfrm>
          <a:off x="323528" y="1772816"/>
          <a:ext cx="8198428" cy="2255520"/>
        </p:xfrm>
        <a:graphic>
          <a:graphicData uri="http://schemas.openxmlformats.org/drawingml/2006/table">
            <a:tbl>
              <a:tblPr firstRow="1" bandRow="1">
                <a:tableStyleId>{5C22544A-7EE6-4342-B048-85BDC9FD1C3A}</a:tableStyleId>
              </a:tblPr>
              <a:tblGrid>
                <a:gridCol w="4099214">
                  <a:extLst>
                    <a:ext uri="{9D8B030D-6E8A-4147-A177-3AD203B41FA5}">
                      <a16:colId xmlns:a16="http://schemas.microsoft.com/office/drawing/2014/main" xmlns="" val="384371327"/>
                    </a:ext>
                  </a:extLst>
                </a:gridCol>
                <a:gridCol w="4099214">
                  <a:extLst>
                    <a:ext uri="{9D8B030D-6E8A-4147-A177-3AD203B41FA5}">
                      <a16:colId xmlns:a16="http://schemas.microsoft.com/office/drawing/2014/main" xmlns="" val="4194860257"/>
                    </a:ext>
                  </a:extLst>
                </a:gridCol>
              </a:tblGrid>
              <a:tr h="1486704">
                <a:tc>
                  <a:txBody>
                    <a:bodyPr/>
                    <a:lstStyle/>
                    <a:p>
                      <a:pPr algn="ctr"/>
                      <a:r>
                        <a:rPr lang="en-IN" sz="2400" dirty="0">
                          <a:latin typeface="Century" panose="02040604050505020304" pitchFamily="18" charset="0"/>
                        </a:rPr>
                        <a:t>Name </a:t>
                      </a:r>
                      <a:r>
                        <a:rPr lang="en-IN" sz="2400" dirty="0" smtClean="0">
                          <a:latin typeface="Century" panose="02040604050505020304" pitchFamily="18" charset="0"/>
                        </a:rPr>
                        <a:t> of  State</a:t>
                      </a:r>
                      <a:endParaRPr lang="en-IN" sz="2400" dirty="0">
                        <a:latin typeface="Century" panose="02040604050505020304" pitchFamily="18" charset="0"/>
                      </a:endParaRPr>
                    </a:p>
                  </a:txBody>
                  <a:tcPr marL="68580" marR="68580"/>
                </a:tc>
                <a:tc>
                  <a:txBody>
                    <a:bodyPr/>
                    <a:lstStyle/>
                    <a:p>
                      <a:pPr algn="ctr"/>
                      <a:r>
                        <a:rPr lang="en-IN" sz="2400" dirty="0">
                          <a:latin typeface="Century" panose="02040604050505020304" pitchFamily="18" charset="0"/>
                        </a:rPr>
                        <a:t>Delay in release of fund </a:t>
                      </a:r>
                      <a:r>
                        <a:rPr lang="en-IN" sz="2400">
                          <a:latin typeface="Century" panose="02040604050505020304" pitchFamily="18" charset="0"/>
                        </a:rPr>
                        <a:t>from </a:t>
                      </a:r>
                    </a:p>
                    <a:p>
                      <a:pPr algn="ctr"/>
                      <a:r>
                        <a:rPr lang="en-IN" sz="2400">
                          <a:latin typeface="Century" panose="02040604050505020304" pitchFamily="18" charset="0"/>
                        </a:rPr>
                        <a:t>State </a:t>
                      </a:r>
                      <a:r>
                        <a:rPr lang="en-IN" sz="2400" dirty="0">
                          <a:latin typeface="Century" panose="02040604050505020304" pitchFamily="18" charset="0"/>
                        </a:rPr>
                        <a:t>to District / School</a:t>
                      </a:r>
                    </a:p>
                  </a:txBody>
                  <a:tcPr marL="68580" marR="68580"/>
                </a:tc>
                <a:extLst>
                  <a:ext uri="{0D108BD9-81ED-4DB2-BD59-A6C34878D82A}">
                    <a16:rowId xmlns:a16="http://schemas.microsoft.com/office/drawing/2014/main" xmlns="" val="1109545805"/>
                  </a:ext>
                </a:extLst>
              </a:tr>
              <a:tr h="768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entury" panose="02040604050505020304" pitchFamily="18" charset="0"/>
                          <a:ea typeface="+mn-ea"/>
                          <a:cs typeface="+mn-cs"/>
                        </a:rPr>
                        <a:t>Jammu &amp; Kashmir</a:t>
                      </a:r>
                      <a:endParaRPr lang="en-US" sz="2400" kern="1200" dirty="0">
                        <a:solidFill>
                          <a:schemeClr val="dk1"/>
                        </a:solidFill>
                        <a:latin typeface="Century" panose="02040604050505020304" pitchFamily="18" charset="0"/>
                        <a:ea typeface="+mn-ea"/>
                        <a:cs typeface="+mn-cs"/>
                      </a:endParaRPr>
                    </a:p>
                  </a:txBody>
                  <a:tcPr marL="9525" marR="9525" marT="9525" marB="0" anchor="ctr"/>
                </a:tc>
                <a:tc>
                  <a:txBody>
                    <a:bodyPr/>
                    <a:lstStyle/>
                    <a:p>
                      <a:pPr algn="ctr"/>
                      <a:r>
                        <a:rPr lang="en-IN" sz="2400" kern="1200" dirty="0" smtClean="0">
                          <a:solidFill>
                            <a:schemeClr val="dk1"/>
                          </a:solidFill>
                          <a:latin typeface="Century" panose="02040604050505020304" pitchFamily="18" charset="0"/>
                          <a:ea typeface="+mn-ea"/>
                          <a:cs typeface="+mn-cs"/>
                        </a:rPr>
                        <a:t>4 months</a:t>
                      </a:r>
                      <a:endParaRPr lang="en-IN" sz="2400" kern="1200" dirty="0">
                        <a:solidFill>
                          <a:schemeClr val="dk1"/>
                        </a:solidFill>
                        <a:latin typeface="Century" panose="02040604050505020304" pitchFamily="18" charset="0"/>
                        <a:ea typeface="+mn-ea"/>
                        <a:cs typeface="+mn-cs"/>
                      </a:endParaRPr>
                    </a:p>
                  </a:txBody>
                  <a:tcPr marL="68580" marR="68580" anchor="ctr"/>
                </a:tc>
                <a:extLst>
                  <a:ext uri="{0D108BD9-81ED-4DB2-BD59-A6C34878D82A}">
                    <a16:rowId xmlns:a16="http://schemas.microsoft.com/office/drawing/2014/main" xmlns="" val="589091441"/>
                  </a:ext>
                </a:extLst>
              </a:tr>
            </a:tbl>
          </a:graphicData>
        </a:graphic>
      </p:graphicFrame>
      <p:sp>
        <p:nvSpPr>
          <p:cNvPr id="4" name="Title 1">
            <a:extLst>
              <a:ext uri="{FF2B5EF4-FFF2-40B4-BE49-F238E27FC236}">
                <a16:creationId xmlns:a16="http://schemas.microsoft.com/office/drawing/2014/main" xmlns="" id="{4540F264-25A8-42B5-A89E-5BB9874A2121}"/>
              </a:ext>
            </a:extLst>
          </p:cNvPr>
          <p:cNvSpPr txBox="1">
            <a:spLocks/>
          </p:cNvSpPr>
          <p:nvPr/>
        </p:nvSpPr>
        <p:spPr>
          <a:xfrm>
            <a:off x="0" y="-27699"/>
            <a:ext cx="9144000" cy="590931"/>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altLang="en-US" sz="3600" b="1" dirty="0">
                <a:solidFill>
                  <a:srgbClr val="FFFFFF"/>
                </a:solidFill>
                <a:latin typeface="Calibri" panose="020F0502020204030204" pitchFamily="34" charset="0"/>
                <a:ea typeface="+mn-ea"/>
                <a:cs typeface="+mn-cs"/>
              </a:rPr>
              <a:t>    Status of flow of </a:t>
            </a:r>
            <a:r>
              <a:rPr lang="en-IN" altLang="en-US" sz="3600" b="1" dirty="0" smtClean="0">
                <a:solidFill>
                  <a:srgbClr val="FFFFFF"/>
                </a:solidFill>
                <a:latin typeface="Calibri" panose="020F0502020204030204" pitchFamily="34" charset="0"/>
                <a:ea typeface="+mn-ea"/>
                <a:cs typeface="+mn-cs"/>
              </a:rPr>
              <a:t>funds from State to school </a:t>
            </a:r>
            <a:endParaRPr lang="en-IN" altLang="en-US" sz="3600" b="1" dirty="0">
              <a:solidFill>
                <a:srgbClr val="FFFFFF"/>
              </a:solidFill>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18</a:t>
            </a:fld>
            <a:endParaRPr lang="en-US" altLang="en-US"/>
          </a:p>
        </p:txBody>
      </p:sp>
      <p:sp>
        <p:nvSpPr>
          <p:cNvPr id="7"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418468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19</a:t>
            </a:fld>
            <a:endParaRPr lang="en-US" altLang="en-US"/>
          </a:p>
        </p:txBody>
      </p:sp>
      <p:pic>
        <p:nvPicPr>
          <p:cNvPr id="97282" name="Picture 2"/>
          <p:cNvPicPr>
            <a:picLocks noChangeAspect="1" noChangeArrowheads="1"/>
          </p:cNvPicPr>
          <p:nvPr/>
        </p:nvPicPr>
        <p:blipFill>
          <a:blip r:embed="rId2"/>
          <a:srcRect l="8854" r="8333"/>
          <a:stretch>
            <a:fillRect/>
          </a:stretch>
        </p:blipFill>
        <p:spPr bwMode="auto">
          <a:xfrm>
            <a:off x="714348" y="928670"/>
            <a:ext cx="7572428" cy="5714999"/>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xmlns="" id="{BF7CA78A-287A-4B36-815A-3981BDC5A878}"/>
              </a:ext>
            </a:extLst>
          </p:cNvPr>
          <p:cNvSpPr>
            <a:spLocks noGrp="1"/>
          </p:cNvSpPr>
          <p:nvPr>
            <p:ph type="title"/>
          </p:nvPr>
        </p:nvSpPr>
        <p:spPr>
          <a:xfrm>
            <a:off x="0" y="-1111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 </a:t>
            </a:r>
          </a:p>
        </p:txBody>
      </p:sp>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9592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No. of Schools (Primary &amp; U. Primary)</a:t>
            </a:r>
          </a:p>
        </p:txBody>
      </p:sp>
      <p:graphicFrame>
        <p:nvGraphicFramePr>
          <p:cNvPr id="5" name="Chart 4"/>
          <p:cNvGraphicFramePr/>
          <p:nvPr>
            <p:extLst>
              <p:ext uri="{D42A27DB-BD31-4B8C-83A1-F6EECF244321}">
                <p14:modId xmlns:p14="http://schemas.microsoft.com/office/powerpoint/2010/main" val="793104842"/>
              </p:ext>
            </p:extLst>
          </p:nvPr>
        </p:nvGraphicFramePr>
        <p:xfrm>
          <a:off x="4572000" y="980728"/>
          <a:ext cx="4464496"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7293051"/>
              </p:ext>
            </p:extLst>
          </p:nvPr>
        </p:nvGraphicFramePr>
        <p:xfrm>
          <a:off x="107504" y="1628800"/>
          <a:ext cx="4536504" cy="2202842"/>
        </p:xfrm>
        <a:graphic>
          <a:graphicData uri="http://schemas.openxmlformats.org/drawingml/2006/table">
            <a:tbl>
              <a:tblPr firstRow="1" bandRow="1">
                <a:tableStyleId>{5C22544A-7EE6-4342-B048-85BDC9FD1C3A}</a:tableStyleId>
              </a:tblPr>
              <a:tblGrid>
                <a:gridCol w="1224136"/>
                <a:gridCol w="936104"/>
                <a:gridCol w="958169"/>
                <a:gridCol w="1418095"/>
              </a:tblGrid>
              <a:tr h="1101421">
                <a:tc>
                  <a:txBody>
                    <a:bodyPr/>
                    <a:lstStyle/>
                    <a:p>
                      <a:pPr algn="ctr" fontAlgn="b"/>
                      <a:r>
                        <a:rPr lang="en-US" sz="1800" b="1" i="0" u="none" strike="noStrike" dirty="0">
                          <a:solidFill>
                            <a:schemeClr val="bg1"/>
                          </a:solidFill>
                          <a:latin typeface="Calibri"/>
                        </a:rPr>
                        <a:t>Name of </a:t>
                      </a:r>
                      <a:r>
                        <a:rPr lang="en-US" sz="1800" b="1" i="0" u="none" strike="noStrike" dirty="0" smtClean="0">
                          <a:solidFill>
                            <a:schemeClr val="bg1"/>
                          </a:solidFill>
                          <a:latin typeface="Calibri"/>
                        </a:rPr>
                        <a:t>States</a:t>
                      </a:r>
                      <a:endParaRPr lang="en-US" sz="1800" b="1" i="0" u="none" strike="noStrike" dirty="0">
                        <a:solidFill>
                          <a:schemeClr val="bg1"/>
                        </a:solidFill>
                        <a:latin typeface="Calibri"/>
                      </a:endParaRPr>
                    </a:p>
                  </a:txBody>
                  <a:tcPr marL="9525" marR="9525" marT="9525" marB="0" anchor="ctr"/>
                </a:tc>
                <a:tc>
                  <a:txBody>
                    <a:bodyPr/>
                    <a:lstStyle/>
                    <a:p>
                      <a:pPr algn="ctr" fontAlgn="b"/>
                      <a:r>
                        <a:rPr lang="en-US" sz="1800" b="1" i="0" u="none" strike="noStrike" dirty="0">
                          <a:solidFill>
                            <a:schemeClr val="bg1"/>
                          </a:solidFill>
                          <a:latin typeface="Calibri"/>
                        </a:rPr>
                        <a:t>PAB Approval</a:t>
                      </a:r>
                    </a:p>
                  </a:txBody>
                  <a:tcPr marL="9525" marR="9525" marT="9525" marB="0" anchor="ctr"/>
                </a:tc>
                <a:tc>
                  <a:txBody>
                    <a:bodyPr/>
                    <a:lstStyle/>
                    <a:p>
                      <a:pPr algn="ctr" fontAlgn="b"/>
                      <a:r>
                        <a:rPr lang="en-US" sz="1800" b="1" i="0" u="none" strike="noStrike" dirty="0">
                          <a:solidFill>
                            <a:schemeClr val="bg1"/>
                          </a:solidFill>
                          <a:latin typeface="Calibri"/>
                        </a:rPr>
                        <a:t>Coverage</a:t>
                      </a:r>
                    </a:p>
                  </a:txBody>
                  <a:tcPr marL="9525" marR="9525" marT="9525" marB="0" anchor="ctr"/>
                </a:tc>
                <a:tc>
                  <a:txBody>
                    <a:bodyPr/>
                    <a:lstStyle/>
                    <a:p>
                      <a:pPr algn="ctr" fontAlgn="b"/>
                      <a:r>
                        <a:rPr lang="en-US" sz="1800" b="1" i="0" u="none" strike="noStrike" dirty="0">
                          <a:solidFill>
                            <a:schemeClr val="bg1"/>
                          </a:solidFill>
                          <a:latin typeface="Calibri"/>
                        </a:rPr>
                        <a:t>%age </a:t>
                      </a:r>
                    </a:p>
                  </a:txBody>
                  <a:tcPr marL="9525" marR="9525" marT="9525" marB="0" anchor="ctr"/>
                </a:tc>
              </a:tr>
              <a:tr h="1101421">
                <a:tc>
                  <a:txBody>
                    <a:bodyPr/>
                    <a:lstStyle/>
                    <a:p>
                      <a:pPr algn="ctr" fontAlgn="b"/>
                      <a:r>
                        <a:rPr lang="en-US" sz="1800" b="1" i="0" u="none" strike="noStrike" dirty="0" smtClean="0">
                          <a:solidFill>
                            <a:srgbClr val="000000"/>
                          </a:solidFill>
                          <a:latin typeface="+mn-lt"/>
                        </a:rPr>
                        <a:t>Jammu &amp; Kashmir</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23130</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23121</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100%</a:t>
                      </a:r>
                      <a:endParaRPr lang="en-US" sz="1800" b="0" i="0" u="none" strike="noStrike" dirty="0">
                        <a:solidFill>
                          <a:srgbClr val="000000"/>
                        </a:solidFill>
                        <a:latin typeface="Calibri"/>
                      </a:endParaRPr>
                    </a:p>
                  </a:txBody>
                  <a:tcPr marL="9525" marR="9525" marT="9525" marB="0" anchor="ctr"/>
                </a:tc>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a:t>
            </a:fld>
            <a:endParaRPr lang="en-US" dirty="0"/>
          </a:p>
        </p:txBody>
      </p:sp>
      <p:sp>
        <p:nvSpPr>
          <p:cNvPr id="8"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err="1" smtClean="0">
                <a:solidFill>
                  <a:srgbClr val="FFFFFF"/>
                </a:solidFill>
                <a:latin typeface="Calibri" panose="020F0502020204030204" pitchFamily="34" charset="0"/>
                <a:ea typeface="+mj-ea"/>
                <a:cs typeface="+mj-cs"/>
              </a:rPr>
              <a:t>Social Audit- Mid Day Meal Scheme</a:t>
            </a:r>
          </a:p>
        </p:txBody>
      </p:sp>
      <p:sp>
        <p:nvSpPr>
          <p:cNvPr id="2" name="TextBox 1"/>
          <p:cNvSpPr txBox="1">
            <a:spLocks noChangeArrowheads="1"/>
          </p:cNvSpPr>
          <p:nvPr/>
        </p:nvSpPr>
        <p:spPr bwMode="auto">
          <a:xfrm>
            <a:off x="228599" y="857233"/>
            <a:ext cx="8763001" cy="4401205"/>
          </a:xfrm>
          <a:prstGeom prst="rect">
            <a:avLst/>
          </a:prstGeom>
          <a:noFill/>
          <a:ln>
            <a:noFill/>
          </a:ln>
          <a:extLst/>
        </p:spPr>
        <p:txBody>
          <a:bodyPr wrap="square">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just"/>
            <a:r>
              <a:rPr lang="en-US" sz="2000" b="1" dirty="0">
                <a:solidFill>
                  <a:srgbClr val="000000"/>
                </a:solidFill>
                <a:latin typeface="Times New Roman" pitchFamily="18" charset="0"/>
                <a:cs typeface="Times New Roman" pitchFamily="18" charset="0"/>
              </a:rPr>
              <a:t>“Social audit" </a:t>
            </a:r>
            <a:r>
              <a:rPr lang="en-US" sz="2000" dirty="0">
                <a:solidFill>
                  <a:srgbClr val="000000"/>
                </a:solidFill>
                <a:latin typeface="Times New Roman" pitchFamily="18" charset="0"/>
                <a:cs typeface="Times New Roman" pitchFamily="18" charset="0"/>
              </a:rPr>
              <a:t>means the process in which people collectively monitor and evaluate the planning and implementation of a programme or </a:t>
            </a:r>
            <a:r>
              <a:rPr lang="en-US" sz="2000" dirty="0" smtClean="0">
                <a:solidFill>
                  <a:srgbClr val="000000"/>
                </a:solidFill>
                <a:latin typeface="Times New Roman" pitchFamily="18" charset="0"/>
                <a:cs typeface="Times New Roman" pitchFamily="18" charset="0"/>
              </a:rPr>
              <a:t>scheme.</a:t>
            </a:r>
          </a:p>
          <a:p>
            <a:pPr algn="just"/>
            <a:endParaRPr lang="en-US" sz="2000" dirty="0">
              <a:solidFill>
                <a:srgbClr val="000000"/>
              </a:solidFill>
              <a:latin typeface="Times New Roman" pitchFamily="18" charset="0"/>
              <a:cs typeface="Times New Roman" pitchFamily="18" charset="0"/>
            </a:endParaRPr>
          </a:p>
          <a:p>
            <a:pPr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Importance: </a:t>
            </a:r>
          </a:p>
          <a:p>
            <a:pPr lvl="1" algn="just">
              <a:buFont typeface="Arial" pitchFamily="34" charset="0"/>
              <a:buChar char="•"/>
            </a:pPr>
            <a:r>
              <a:rPr lang="en-IN" sz="2000" dirty="0" smtClean="0">
                <a:solidFill>
                  <a:srgbClr val="000000"/>
                </a:solidFill>
                <a:latin typeface="Times New Roman" pitchFamily="18" charset="0"/>
                <a:ea typeface="Times New Roman"/>
                <a:cs typeface="Times New Roman" pitchFamily="18" charset="0"/>
              </a:rPr>
              <a:t>Helps to ensure </a:t>
            </a:r>
            <a:r>
              <a:rPr lang="en-IN" sz="2000" dirty="0">
                <a:solidFill>
                  <a:srgbClr val="000000"/>
                </a:solidFill>
                <a:latin typeface="Times New Roman" pitchFamily="18" charset="0"/>
                <a:ea typeface="Times New Roman"/>
                <a:cs typeface="Times New Roman" pitchFamily="18" charset="0"/>
              </a:rPr>
              <a:t>accountability and participation of all the stakeholders in </a:t>
            </a:r>
            <a:r>
              <a:rPr lang="en-IN" sz="2000" dirty="0" smtClean="0">
                <a:solidFill>
                  <a:srgbClr val="000000"/>
                </a:solidFill>
                <a:latin typeface="Times New Roman" pitchFamily="18" charset="0"/>
                <a:ea typeface="Times New Roman"/>
                <a:cs typeface="Times New Roman" pitchFamily="18" charset="0"/>
              </a:rPr>
              <a:t>the implementation </a:t>
            </a:r>
            <a:r>
              <a:rPr lang="en-IN" sz="2000" dirty="0">
                <a:solidFill>
                  <a:srgbClr val="000000"/>
                </a:solidFill>
                <a:latin typeface="Times New Roman" pitchFamily="18" charset="0"/>
                <a:ea typeface="Times New Roman"/>
                <a:cs typeface="Times New Roman" pitchFamily="18" charset="0"/>
              </a:rPr>
              <a:t>of </a:t>
            </a:r>
            <a:r>
              <a:rPr lang="en-IN" sz="2000" dirty="0" smtClean="0">
                <a:solidFill>
                  <a:srgbClr val="000000"/>
                </a:solidFill>
                <a:latin typeface="Times New Roman" pitchFamily="18" charset="0"/>
                <a:ea typeface="Times New Roman"/>
                <a:cs typeface="Times New Roman" pitchFamily="18" charset="0"/>
              </a:rPr>
              <a:t>Mid Day Meal Scheme </a:t>
            </a:r>
          </a:p>
          <a:p>
            <a:pPr lvl="1" algn="just">
              <a:buFont typeface="Arial" pitchFamily="34" charset="0"/>
              <a:buChar char="•"/>
            </a:pPr>
            <a:r>
              <a:rPr lang="en-US" sz="2000" dirty="0" smtClean="0">
                <a:solidFill>
                  <a:srgbClr val="000000"/>
                </a:solidFill>
                <a:latin typeface="Times New Roman" pitchFamily="18" charset="0"/>
                <a:ea typeface="Times New Roman"/>
                <a:cs typeface="Times New Roman" pitchFamily="18" charset="0"/>
              </a:rPr>
              <a:t>It creates </a:t>
            </a:r>
            <a:r>
              <a:rPr lang="en-US" sz="2000" dirty="0">
                <a:solidFill>
                  <a:srgbClr val="000000"/>
                </a:solidFill>
                <a:latin typeface="Times New Roman" pitchFamily="18" charset="0"/>
                <a:ea typeface="Times New Roman"/>
                <a:cs typeface="Times New Roman" pitchFamily="18" charset="0"/>
              </a:rPr>
              <a:t>a sense of ownership and increases the reach of the </a:t>
            </a:r>
            <a:r>
              <a:rPr lang="en-US" sz="2000" dirty="0" smtClean="0">
                <a:solidFill>
                  <a:srgbClr val="000000"/>
                </a:solidFill>
                <a:latin typeface="Times New Roman" pitchFamily="18" charset="0"/>
                <a:ea typeface="Times New Roman"/>
                <a:cs typeface="Times New Roman" pitchFamily="18" charset="0"/>
              </a:rPr>
              <a:t>scheme up to the beneficiaries.</a:t>
            </a:r>
          </a:p>
          <a:p>
            <a:pPr lvl="1" algn="just">
              <a:buFont typeface="Arial" pitchFamily="34" charset="0"/>
              <a:buChar char="•"/>
            </a:pPr>
            <a:r>
              <a:rPr lang="en-US" sz="2000" dirty="0" smtClean="0">
                <a:solidFill>
                  <a:srgbClr val="000000"/>
                </a:solidFill>
                <a:latin typeface="Times New Roman" pitchFamily="18" charset="0"/>
                <a:ea typeface="Times New Roman"/>
                <a:cs typeface="Times New Roman" pitchFamily="18" charset="0"/>
              </a:rPr>
              <a:t>Social audit  enables the State Governments to identify and resolve gaps in the implementation of Mid Day meal Scheme.</a:t>
            </a:r>
          </a:p>
          <a:p>
            <a:pPr lvl="1" algn="just">
              <a:buFont typeface="Arial" pitchFamily="34" charset="0"/>
              <a:buChar char="•"/>
            </a:pPr>
            <a:endParaRPr lang="en-US" sz="2000" dirty="0" smtClean="0">
              <a:solidFill>
                <a:srgbClr val="000000"/>
              </a:solidFill>
              <a:latin typeface="Times New Roman" pitchFamily="18" charset="0"/>
              <a:ea typeface="Times New Roman"/>
              <a:cs typeface="Times New Roman" pitchFamily="18" charset="0"/>
            </a:endParaRPr>
          </a:p>
          <a:p>
            <a:pPr marL="0" lvl="1" algn="just">
              <a:buFont typeface="Wingdings" panose="05000000000000000000" pitchFamily="2" charset="2"/>
              <a:buChar char="v"/>
            </a:pPr>
            <a:r>
              <a:rPr lang="en-IN" sz="2000" b="1" dirty="0" smtClean="0">
                <a:solidFill>
                  <a:srgbClr val="000000"/>
                </a:solidFill>
                <a:latin typeface="Times New Roman" pitchFamily="18" charset="0"/>
                <a:ea typeface="Times New Roman"/>
                <a:cs typeface="Times New Roman" pitchFamily="18" charset="0"/>
              </a:rPr>
              <a:t>Status :</a:t>
            </a:r>
          </a:p>
          <a:p>
            <a:pPr lvl="1" algn="just">
              <a:buFont typeface="Arial" pitchFamily="34" charset="0"/>
              <a:buChar char="•"/>
            </a:pPr>
            <a:r>
              <a:rPr lang="en-IN" sz="2000" dirty="0" smtClean="0">
                <a:solidFill>
                  <a:srgbClr val="000000"/>
                </a:solidFill>
                <a:latin typeface="Times New Roman" pitchFamily="18" charset="0"/>
                <a:ea typeface="Times New Roman"/>
                <a:cs typeface="Times New Roman" pitchFamily="18" charset="0"/>
              </a:rPr>
              <a:t>Social Audit carried out in Uttarakhand and Tripura in 2018-19. </a:t>
            </a:r>
            <a:endParaRPr lang="en-US" sz="2000" dirty="0">
              <a:solidFill>
                <a:srgbClr val="000000"/>
              </a:solidFill>
              <a:latin typeface="Times New Roman" pitchFamily="18" charset="0"/>
              <a:cs typeface="Times New Roman" pitchFamily="18" charset="0"/>
            </a:endParaRPr>
          </a:p>
          <a:p>
            <a:endParaRPr lang="en-US" sz="2000" dirty="0">
              <a:solidFill>
                <a:srgbClr val="000000"/>
              </a:solidFill>
            </a:endParaRPr>
          </a:p>
        </p:txBody>
      </p:sp>
      <p:sp>
        <p:nvSpPr>
          <p:cNvPr id="4" name="TextBox 3"/>
          <p:cNvSpPr txBox="1"/>
          <p:nvPr/>
        </p:nvSpPr>
        <p:spPr>
          <a:xfrm>
            <a:off x="785786" y="5357826"/>
            <a:ext cx="6858000" cy="954107"/>
          </a:xfrm>
          <a:prstGeom prst="rect">
            <a:avLst/>
          </a:prstGeom>
          <a:noFill/>
        </p:spPr>
        <p:txBody>
          <a:bodyPr wrap="square" rtlCol="0">
            <a:spAutoFit/>
          </a:bodyPr>
          <a:lstStyle/>
          <a:p>
            <a:pPr algn="ctr" fontAlgn="base">
              <a:spcBef>
                <a:spcPct val="0"/>
              </a:spcBef>
              <a:spcAft>
                <a:spcPct val="0"/>
              </a:spcAft>
            </a:pPr>
            <a:r>
              <a:rPr lang="en-US" sz="2800" b="1" i="1" dirty="0" smtClean="0">
                <a:solidFill>
                  <a:schemeClr val="accent6"/>
                </a:solidFill>
                <a:latin typeface="Angsana New" pitchFamily="18" charset="-34"/>
                <a:cs typeface="Angsana New" pitchFamily="18" charset="-34"/>
              </a:rPr>
              <a:t>Social intervention for Community Participation under MDMS </a:t>
            </a:r>
          </a:p>
          <a:p>
            <a:pPr algn="ctr"/>
            <a:endParaRPr lang="en-US" sz="2800" b="1" dirty="0">
              <a:solidFill>
                <a:schemeClr val="accent6"/>
              </a:solidFill>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20</a:t>
            </a:fld>
            <a:endParaRPr lang="en-US" altLang="en-US"/>
          </a:p>
        </p:txBody>
      </p:sp>
      <p:sp>
        <p:nvSpPr>
          <p:cNvPr id="6"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7459296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66497"/>
            <a:ext cx="9144000" cy="71776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defRPr/>
            </a:pPr>
            <a:r>
              <a:rPr lang="en-US" altLang="en-US" sz="3200" b="1" dirty="0" smtClean="0">
                <a:solidFill>
                  <a:srgbClr val="FFFFFF"/>
                </a:solidFill>
                <a:latin typeface="Calibri" panose="020F0502020204030204" pitchFamily="34" charset="0"/>
                <a:ea typeface="+mj-ea"/>
                <a:cs typeface="+mj-cs"/>
              </a:rPr>
              <a:t>Recommendations</a:t>
            </a:r>
          </a:p>
        </p:txBody>
      </p:sp>
      <p:sp>
        <p:nvSpPr>
          <p:cNvPr id="27652"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6" name="Table 5"/>
          <p:cNvGraphicFramePr>
            <a:graphicFrameLocks noGrp="1"/>
          </p:cNvGraphicFramePr>
          <p:nvPr>
            <p:extLst>
              <p:ext uri="{D42A27DB-BD31-4B8C-83A1-F6EECF244321}">
                <p14:modId xmlns:p14="http://schemas.microsoft.com/office/powerpoint/2010/main" val="3370898546"/>
              </p:ext>
            </p:extLst>
          </p:nvPr>
        </p:nvGraphicFramePr>
        <p:xfrm>
          <a:off x="304800" y="1558279"/>
          <a:ext cx="8610599" cy="2503319"/>
        </p:xfrm>
        <a:graphic>
          <a:graphicData uri="http://schemas.openxmlformats.org/drawingml/2006/table">
            <a:tbl>
              <a:tblPr>
                <a:tableStyleId>{8A107856-5554-42FB-B03E-39F5DBC370BA}</a:tableStyleId>
              </a:tblPr>
              <a:tblGrid>
                <a:gridCol w="714666"/>
                <a:gridCol w="1824342"/>
                <a:gridCol w="2437761"/>
                <a:gridCol w="1522679"/>
                <a:gridCol w="2111151"/>
              </a:tblGrid>
              <a:tr h="1715064">
                <a:tc>
                  <a:txBody>
                    <a:bodyPr/>
                    <a:lstStyle/>
                    <a:p>
                      <a:pPr marL="0" marR="0" algn="ctr">
                        <a:spcBef>
                          <a:spcPts val="0"/>
                        </a:spcBef>
                        <a:spcAft>
                          <a:spcPts val="0"/>
                        </a:spcAft>
                      </a:pPr>
                      <a:r>
                        <a:rPr lang="en-US" sz="2000" b="1" dirty="0" smtClean="0"/>
                        <a:t>S. </a:t>
                      </a:r>
                      <a:r>
                        <a:rPr lang="en-US" sz="2000" b="1" dirty="0"/>
                        <a:t>No</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State</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PAB Approval for </a:t>
                      </a:r>
                      <a:r>
                        <a:rPr lang="en-US" sz="2000" b="1" baseline="0" dirty="0" smtClean="0"/>
                        <a:t> FY 2018-19 </a:t>
                      </a:r>
                    </a:p>
                    <a:p>
                      <a:pPr marL="0" marR="0" algn="ctr">
                        <a:spcBef>
                          <a:spcPts val="0"/>
                        </a:spcBef>
                        <a:spcAft>
                          <a:spcPts val="0"/>
                        </a:spcAft>
                      </a:pPr>
                      <a:r>
                        <a:rPr lang="en-US" sz="2000" b="1" baseline="0" dirty="0" smtClean="0"/>
                        <a:t>(</a:t>
                      </a:r>
                      <a:r>
                        <a:rPr lang="en-US" sz="2000" b="1" baseline="0" dirty="0" err="1" smtClean="0"/>
                        <a:t>Rs</a:t>
                      </a:r>
                      <a:r>
                        <a:rPr lang="en-US" sz="2000" b="1" baseline="0"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Proposal</a:t>
                      </a:r>
                      <a:r>
                        <a:rPr lang="en-US" sz="2000" b="1" baseline="0" dirty="0" smtClean="0"/>
                        <a:t> for </a:t>
                      </a:r>
                    </a:p>
                    <a:p>
                      <a:pPr marL="0" marR="0" algn="ctr">
                        <a:spcBef>
                          <a:spcPts val="0"/>
                        </a:spcBef>
                        <a:spcAft>
                          <a:spcPts val="0"/>
                        </a:spcAft>
                      </a:pPr>
                      <a:r>
                        <a:rPr lang="en-US" sz="2000" b="1" baseline="0" dirty="0" smtClean="0"/>
                        <a:t>FY 2019-20   </a:t>
                      </a:r>
                    </a:p>
                    <a:p>
                      <a:pPr marL="0" marR="0" algn="ctr">
                        <a:spcBef>
                          <a:spcPts val="0"/>
                        </a:spcBef>
                        <a:spcAft>
                          <a:spcPts val="0"/>
                        </a:spcAft>
                      </a:pPr>
                      <a:r>
                        <a:rPr lang="en-US" sz="2000" b="1" dirty="0" smtClean="0"/>
                        <a:t>(</a:t>
                      </a:r>
                      <a:r>
                        <a:rPr lang="en-US" sz="2000" b="1" dirty="0" err="1" smtClean="0"/>
                        <a:t>Rs</a:t>
                      </a:r>
                      <a:r>
                        <a:rPr lang="en-US" sz="2000" b="1"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Recommendations for </a:t>
                      </a:r>
                    </a:p>
                    <a:p>
                      <a:pPr marL="0" marR="0" algn="ctr">
                        <a:spcBef>
                          <a:spcPts val="0"/>
                        </a:spcBef>
                        <a:spcAft>
                          <a:spcPts val="0"/>
                        </a:spcAft>
                      </a:pPr>
                      <a:r>
                        <a:rPr lang="en-US" sz="2000" b="1" dirty="0" smtClean="0"/>
                        <a:t>FY - 2019-20</a:t>
                      </a:r>
                    </a:p>
                    <a:p>
                      <a:pPr marL="0" marR="0" algn="ctr">
                        <a:spcBef>
                          <a:spcPts val="0"/>
                        </a:spcBef>
                        <a:spcAft>
                          <a:spcPts val="0"/>
                        </a:spcAft>
                      </a:pPr>
                      <a:r>
                        <a:rPr lang="en-US" sz="2000" b="1" dirty="0" smtClean="0"/>
                        <a:t>(</a:t>
                      </a:r>
                      <a:r>
                        <a:rPr lang="en-US" sz="2000" b="1" dirty="0" err="1" smtClean="0"/>
                        <a:t>Rs</a:t>
                      </a:r>
                      <a:r>
                        <a:rPr lang="en-US" sz="2000" b="1"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r>
              <a:tr h="788255">
                <a:tc>
                  <a:txBody>
                    <a:bodyPr/>
                    <a:lstStyle/>
                    <a:p>
                      <a:pPr marL="0" marR="0" algn="ctr" defTabSz="914400" rtl="0" eaLnBrk="1" latinLnBrk="0" hangingPunct="1">
                        <a:spcBef>
                          <a:spcPts val="0"/>
                        </a:spcBef>
                        <a:spcAft>
                          <a:spcPts val="0"/>
                        </a:spcAft>
                      </a:pPr>
                      <a:r>
                        <a:rPr lang="en-US" sz="2400" b="1" kern="1200" dirty="0"/>
                        <a:t>1</a:t>
                      </a:r>
                      <a:endParaRPr lang="en-US" sz="24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Times New Roman"/>
                          <a:cs typeface="Arial" pitchFamily="34" charset="0"/>
                        </a:rPr>
                        <a:t>Jammu &amp; Kashmir</a:t>
                      </a:r>
                      <a:endParaRPr lang="en-US" sz="2400" b="1" kern="1200" dirty="0">
                        <a:solidFill>
                          <a:schemeClr val="tx1"/>
                        </a:solidFill>
                        <a:latin typeface="+mn-lt"/>
                        <a:ea typeface="Times New Roman"/>
                        <a:cs typeface="Arial" pitchFamily="34" charset="0"/>
                      </a:endParaRPr>
                    </a:p>
                  </a:txBody>
                  <a:tcPr marL="9525" marR="9525" marT="9525" marB="0" anchor="ctr"/>
                </a:tc>
                <a:tc>
                  <a:txBody>
                    <a:bodyPr/>
                    <a:lstStyle/>
                    <a:p>
                      <a:pPr algn="ctr"/>
                      <a:r>
                        <a:rPr lang="en-US" sz="2400" b="1" kern="1200" dirty="0" smtClean="0">
                          <a:solidFill>
                            <a:schemeClr val="tx1"/>
                          </a:solidFill>
                          <a:latin typeface="+mn-lt"/>
                          <a:ea typeface="Times New Roman"/>
                          <a:cs typeface="Arial" pitchFamily="34" charset="0"/>
                        </a:rPr>
                        <a:t>11468.65</a:t>
                      </a:r>
                      <a:endParaRPr lang="en-US" sz="2400" b="1" kern="1200" dirty="0">
                        <a:solidFill>
                          <a:schemeClr val="tx1"/>
                        </a:solidFill>
                        <a:latin typeface="+mn-lt"/>
                        <a:ea typeface="Times New Roman"/>
                        <a:cs typeface="Arial" pitchFamily="34" charset="0"/>
                      </a:endParaRPr>
                    </a:p>
                  </a:txBody>
                  <a:tcPr marL="9525" marR="9525" marT="9526" marB="0" anchor="ctr"/>
                </a:tc>
                <a:tc>
                  <a:txBody>
                    <a:bodyPr/>
                    <a:lstStyle/>
                    <a:p>
                      <a:pPr algn="ctr"/>
                      <a:r>
                        <a:rPr lang="en-US" sz="2400" b="1" kern="1200" dirty="0" smtClean="0">
                          <a:solidFill>
                            <a:schemeClr val="tx1"/>
                          </a:solidFill>
                          <a:latin typeface="+mn-lt"/>
                          <a:ea typeface="Times New Roman"/>
                          <a:cs typeface="Arial" pitchFamily="34" charset="0"/>
                        </a:rPr>
                        <a:t>16359.01</a:t>
                      </a:r>
                      <a:endParaRPr lang="en-US" sz="2400" b="1" kern="1200" dirty="0">
                        <a:solidFill>
                          <a:schemeClr val="tx1"/>
                        </a:solidFill>
                        <a:latin typeface="+mn-lt"/>
                        <a:ea typeface="Times New Roman"/>
                        <a:cs typeface="Arial" pitchFamily="34" charset="0"/>
                      </a:endParaRPr>
                    </a:p>
                  </a:txBody>
                  <a:tcPr marL="9525" marR="9525" marT="9526" marB="0" anchor="ctr"/>
                </a:tc>
                <a:tc>
                  <a:txBody>
                    <a:bodyPr/>
                    <a:lstStyle/>
                    <a:p>
                      <a:pPr algn="ctr"/>
                      <a:r>
                        <a:rPr lang="en-US" sz="2400" b="1" kern="1200" dirty="0" smtClean="0">
                          <a:solidFill>
                            <a:schemeClr val="tx1"/>
                          </a:solidFill>
                          <a:latin typeface="+mn-lt"/>
                          <a:ea typeface="Times New Roman"/>
                          <a:cs typeface="Arial" pitchFamily="34" charset="0"/>
                          <a:hlinkClick r:id="rId3" action="ppaction://hlinksldjump"/>
                        </a:rPr>
                        <a:t>10656.65</a:t>
                      </a:r>
                      <a:endParaRPr lang="en-US" sz="2400" b="1" kern="1200" dirty="0">
                        <a:solidFill>
                          <a:schemeClr val="tx1"/>
                        </a:solidFill>
                        <a:latin typeface="+mn-lt"/>
                        <a:ea typeface="Times New Roman"/>
                        <a:cs typeface="Arial" pitchFamily="34" charset="0"/>
                      </a:endParaRPr>
                    </a:p>
                  </a:txBody>
                  <a:tcPr marL="9525" marR="9525" marT="9526" marB="0" anchor="ctr"/>
                </a:tc>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 xmlns:a16="http://schemas.microsoft.com/office/drawing/2014/main" id="{36099256-117E-4029-B94B-0C8F7BAD486B}"/>
              </a:ext>
            </a:extLst>
          </p:cNvPr>
          <p:cNvSpPr>
            <a:spLocks noGrp="1"/>
          </p:cNvSpPr>
          <p:nvPr>
            <p:ph type="title"/>
          </p:nvPr>
        </p:nvSpPr>
        <p:spPr>
          <a:xfrm>
            <a:off x="0" y="228600"/>
            <a:ext cx="9144000" cy="609600"/>
          </a:xfrm>
          <a:solidFill>
            <a:srgbClr val="00B0F0"/>
          </a:solidFill>
          <a:ln>
            <a:solidFill>
              <a:srgbClr val="00B0F0"/>
            </a:solidFill>
            <a:miter lim="800000"/>
            <a:headEnd/>
            <a:tailEnd/>
          </a:ln>
        </p:spPr>
        <p:txBody>
          <a:bodyPr anchor="t">
            <a:normAutofit fontScale="90000"/>
          </a:bodyPr>
          <a:lstStyle/>
          <a:p>
            <a:pPr eaLnBrk="1" hangingPunct="1"/>
            <a:r>
              <a:rPr lang="en-US" altLang="en-US" sz="3600" b="1">
                <a:solidFill>
                  <a:schemeClr val="bg1"/>
                </a:solidFill>
                <a:latin typeface="Bahnschrift Light" panose="020B0502040204020203" pitchFamily="34" charset="0"/>
                <a:ea typeface="Aharoni" panose="02010803020104030203" pitchFamily="2" charset="-79"/>
                <a:cs typeface="Aharoni" panose="02010803020104030203" pitchFamily="2" charset="-79"/>
              </a:rPr>
              <a:t>A meal to a Child is an offering to the Divinity.</a:t>
            </a:r>
            <a:br>
              <a:rPr lang="en-US" altLang="en-US" sz="3600" b="1">
                <a:solidFill>
                  <a:schemeClr val="bg1"/>
                </a:solidFill>
                <a:latin typeface="Bahnschrift Light" panose="020B0502040204020203" pitchFamily="34" charset="0"/>
                <a:ea typeface="Aharoni" panose="02010803020104030203" pitchFamily="2" charset="-79"/>
                <a:cs typeface="Aharoni" panose="02010803020104030203" pitchFamily="2" charset="-79"/>
              </a:rPr>
            </a:br>
            <a:endParaRPr lang="en-IN" altLang="en-US" sz="3600" b="1">
              <a:solidFill>
                <a:schemeClr val="bg1"/>
              </a:solidFill>
              <a:latin typeface="Bahnschrift Light" panose="020B0502040204020203" pitchFamily="34" charset="0"/>
            </a:endParaRPr>
          </a:p>
        </p:txBody>
      </p:sp>
      <p:sp>
        <p:nvSpPr>
          <p:cNvPr id="4" name="Rectangle 3">
            <a:extLst>
              <a:ext uri="{FF2B5EF4-FFF2-40B4-BE49-F238E27FC236}">
                <a16:creationId xmlns="" xmlns:a16="http://schemas.microsoft.com/office/drawing/2014/main" id="{22270A9A-2DFA-43E0-A4E6-36BF50F8766A}"/>
              </a:ext>
            </a:extLst>
          </p:cNvPr>
          <p:cNvSpPr/>
          <p:nvPr/>
        </p:nvSpPr>
        <p:spPr>
          <a:xfrm>
            <a:off x="5692775" y="6211888"/>
            <a:ext cx="3419475" cy="646112"/>
          </a:xfrm>
          <a:prstGeom prst="rect">
            <a:avLst/>
          </a:prstGeom>
          <a:solidFill>
            <a:schemeClr val="bg1"/>
          </a:solidFill>
        </p:spPr>
        <p:txBody>
          <a:bodyPr>
            <a:spAutoFit/>
          </a:bodyPr>
          <a:lstStyle/>
          <a:p>
            <a:pPr algn="ctr" eaLnBrk="1" fontAlgn="auto" hangingPunct="1">
              <a:spcBef>
                <a:spcPts val="0"/>
              </a:spcBef>
              <a:spcAft>
                <a:spcPts val="0"/>
              </a:spcAft>
              <a:defRPr/>
            </a:pPr>
            <a:r>
              <a:rPr lang="en-US" sz="3600" b="1" dirty="0">
                <a:solidFill>
                  <a:schemeClr val="accent2">
                    <a:lumMod val="75000"/>
                  </a:schemeClr>
                </a:solidFill>
                <a:latin typeface="+mn-lt"/>
                <a:cs typeface="+mn-cs"/>
              </a:rPr>
              <a:t>Thank You</a:t>
            </a:r>
            <a:endParaRPr lang="en-IN" sz="3600" dirty="0">
              <a:solidFill>
                <a:schemeClr val="accent2">
                  <a:lumMod val="75000"/>
                </a:schemeClr>
              </a:solidFill>
              <a:latin typeface="+mn-lt"/>
              <a:cs typeface="+mn-cs"/>
            </a:endParaRPr>
          </a:p>
        </p:txBody>
      </p:sp>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632004" cy="49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377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42436F-A003-49D2-BDA8-A65B203CD7B7}" type="slidenum">
              <a:rPr lang="en-US" smtClean="0"/>
              <a:pPr/>
              <a:t>23</a:t>
            </a:fld>
            <a:endParaRPr lang="en-US"/>
          </a:p>
        </p:txBody>
      </p:sp>
      <p:sp>
        <p:nvSpPr>
          <p:cNvPr id="7" name="Title 1"/>
          <p:cNvSpPr txBox="1">
            <a:spLocks/>
          </p:cNvSpPr>
          <p:nvPr/>
        </p:nvSpPr>
        <p:spPr>
          <a:xfrm>
            <a:off x="-36512" y="101"/>
            <a:ext cx="9180512" cy="609398"/>
          </a:xfrm>
          <a:prstGeom prst="rect">
            <a:avLst/>
          </a:prstGeom>
          <a:solidFill>
            <a:srgbClr val="558ED5"/>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40000"/>
              </a:lnSpc>
            </a:pPr>
            <a:r>
              <a:rPr lang="en-US" altLang="en-US" sz="2400" b="1" dirty="0" smtClean="0">
                <a:solidFill>
                  <a:srgbClr val="FFFFFF"/>
                </a:solidFill>
              </a:rPr>
              <a:t>Jammu &amp; Kashmir :  </a:t>
            </a:r>
            <a:r>
              <a:rPr lang="en-US" altLang="en-US" sz="2400" b="1" dirty="0">
                <a:solidFill>
                  <a:srgbClr val="FFFFFF"/>
                </a:solidFill>
              </a:rPr>
              <a:t>Proposals and Recommendations  </a:t>
            </a:r>
          </a:p>
        </p:txBody>
      </p:sp>
      <p:graphicFrame>
        <p:nvGraphicFramePr>
          <p:cNvPr id="5" name="Table 4"/>
          <p:cNvGraphicFramePr>
            <a:graphicFrameLocks noGrp="1"/>
          </p:cNvGraphicFramePr>
          <p:nvPr>
            <p:extLst>
              <p:ext uri="{D42A27DB-BD31-4B8C-83A1-F6EECF244321}">
                <p14:modId xmlns:p14="http://schemas.microsoft.com/office/powerpoint/2010/main" val="3576777547"/>
              </p:ext>
            </p:extLst>
          </p:nvPr>
        </p:nvGraphicFramePr>
        <p:xfrm>
          <a:off x="457200" y="1129030"/>
          <a:ext cx="8458200" cy="4953000"/>
        </p:xfrm>
        <a:graphic>
          <a:graphicData uri="http://schemas.openxmlformats.org/drawingml/2006/table">
            <a:tbl>
              <a:tblPr>
                <a:tableStyleId>{5C22544A-7EE6-4342-B048-85BDC9FD1C3A}</a:tableStyleId>
              </a:tblPr>
              <a:tblGrid>
                <a:gridCol w="776604">
                  <a:extLst>
                    <a:ext uri="{9D8B030D-6E8A-4147-A177-3AD203B41FA5}">
                      <a16:colId xmlns="" xmlns:a16="http://schemas.microsoft.com/office/drawing/2014/main" val="4086501859"/>
                    </a:ext>
                  </a:extLst>
                </a:gridCol>
                <a:gridCol w="3133318">
                  <a:extLst>
                    <a:ext uri="{9D8B030D-6E8A-4147-A177-3AD203B41FA5}">
                      <a16:colId xmlns="" xmlns:a16="http://schemas.microsoft.com/office/drawing/2014/main" val="3169648215"/>
                    </a:ext>
                  </a:extLst>
                </a:gridCol>
                <a:gridCol w="1516093">
                  <a:extLst>
                    <a:ext uri="{9D8B030D-6E8A-4147-A177-3AD203B41FA5}">
                      <a16:colId xmlns="" xmlns:a16="http://schemas.microsoft.com/office/drawing/2014/main" val="1571226263"/>
                    </a:ext>
                  </a:extLst>
                </a:gridCol>
                <a:gridCol w="1355785">
                  <a:extLst>
                    <a:ext uri="{9D8B030D-6E8A-4147-A177-3AD203B41FA5}">
                      <a16:colId xmlns="" xmlns:a16="http://schemas.microsoft.com/office/drawing/2014/main" val="1361630101"/>
                    </a:ext>
                  </a:extLst>
                </a:gridCol>
                <a:gridCol w="1676400">
                  <a:extLst>
                    <a:ext uri="{9D8B030D-6E8A-4147-A177-3AD203B41FA5}">
                      <a16:colId xmlns="" xmlns:a16="http://schemas.microsoft.com/office/drawing/2014/main" val="1102396109"/>
                    </a:ext>
                  </a:extLst>
                </a:gridCol>
              </a:tblGrid>
              <a:tr h="510182">
                <a:tc>
                  <a:txBody>
                    <a:bodyPr/>
                    <a:lstStyle/>
                    <a:p>
                      <a:pPr algn="ctr"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Sl. No.</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Component</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a:solidFill>
                            <a:srgbClr val="0000FF"/>
                          </a:solidFill>
                          <a:effectLst/>
                          <a:latin typeface="Times New Roman" panose="02020603050405020304" pitchFamily="18" charset="0"/>
                          <a:cs typeface="Times New Roman" panose="02020603050405020304" pitchFamily="18" charset="0"/>
                        </a:rPr>
                        <a:t>PAB Approval 2018-19</a:t>
                      </a:r>
                      <a:endParaRPr lang="en-GB" sz="1800" b="1" i="0" u="none" strike="noStrike">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a:solidFill>
                            <a:srgbClr val="0000FF"/>
                          </a:solidFill>
                          <a:effectLst/>
                          <a:latin typeface="Times New Roman" panose="02020603050405020304" pitchFamily="18" charset="0"/>
                          <a:cs typeface="Times New Roman" panose="02020603050405020304" pitchFamily="18" charset="0"/>
                        </a:rPr>
                        <a:t>Proposal for 2019-20</a:t>
                      </a:r>
                      <a:endParaRPr lang="en-GB" sz="1800" b="1" i="0" u="none" strike="noStrike">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solidFill>
                            <a:srgbClr val="00B050"/>
                          </a:solidFill>
                          <a:effectLst/>
                          <a:latin typeface="Times New Roman" panose="02020603050405020304" pitchFamily="18" charset="0"/>
                          <a:cs typeface="Times New Roman" panose="02020603050405020304" pitchFamily="18" charset="0"/>
                        </a:rPr>
                        <a:t>Recommendation </a:t>
                      </a:r>
                    </a:p>
                    <a:p>
                      <a:pPr algn="ctr" fontAlgn="ctr"/>
                      <a:r>
                        <a:rPr lang="en-US" sz="1800" u="none" strike="noStrike" dirty="0">
                          <a:solidFill>
                            <a:srgbClr val="00B050"/>
                          </a:solidFill>
                          <a:effectLst/>
                          <a:latin typeface="Times New Roman" panose="02020603050405020304" pitchFamily="18" charset="0"/>
                          <a:cs typeface="Times New Roman" panose="02020603050405020304" pitchFamily="18" charset="0"/>
                        </a:rPr>
                        <a:t>2019-20</a:t>
                      </a:r>
                      <a:endParaRPr lang="en-GB" sz="18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73922160"/>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1</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u="none" strike="noStrike" dirty="0">
                          <a:solidFill>
                            <a:srgbClr val="0000FF"/>
                          </a:solidFill>
                          <a:effectLst/>
                          <a:latin typeface="Times New Roman" panose="02020603050405020304" pitchFamily="18" charset="0"/>
                          <a:cs typeface="Times New Roman" panose="02020603050405020304" pitchFamily="18" charset="0"/>
                        </a:rPr>
                        <a:t> Children</a:t>
                      </a:r>
                      <a:r>
                        <a:rPr lang="en-GB" sz="1800" b="1" i="0" u="none" strike="noStrike" dirty="0">
                          <a:solidFill>
                            <a:srgbClr val="0000FF"/>
                          </a:solidFill>
                          <a:effectLst/>
                          <a:latin typeface="Times New Roman" panose="02020603050405020304" pitchFamily="18" charset="0"/>
                          <a:cs typeface="Times New Roman" panose="02020603050405020304" pitchFamily="18" charset="0"/>
                        </a:rPr>
                        <a:t> (</a:t>
                      </a:r>
                      <a:r>
                        <a:rPr lang="en-US" sz="1800" u="none" strike="noStrike" dirty="0">
                          <a:solidFill>
                            <a:srgbClr val="0000FF"/>
                          </a:solidFill>
                          <a:effectLst/>
                          <a:latin typeface="Times New Roman" panose="02020603050405020304" pitchFamily="18" charset="0"/>
                          <a:cs typeface="Times New Roman" panose="02020603050405020304" pitchFamily="18" charset="0"/>
                        </a:rPr>
                        <a:t>Primary)</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518694</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611994</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445466</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53745832"/>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2</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baseline="0" dirty="0">
                          <a:solidFill>
                            <a:srgbClr val="0000FF"/>
                          </a:solidFill>
                          <a:effectLst/>
                          <a:latin typeface="Times New Roman" panose="02020603050405020304" pitchFamily="18" charset="0"/>
                          <a:cs typeface="Times New Roman" panose="02020603050405020304" pitchFamily="18" charset="0"/>
                        </a:rPr>
                        <a:t> </a:t>
                      </a:r>
                      <a:r>
                        <a:rPr lang="en-US" sz="1800" u="none" strike="noStrike" dirty="0">
                          <a:solidFill>
                            <a:srgbClr val="0000FF"/>
                          </a:solidFill>
                          <a:effectLst/>
                          <a:latin typeface="Times New Roman" panose="02020603050405020304" pitchFamily="18" charset="0"/>
                          <a:cs typeface="Times New Roman" panose="02020603050405020304" pitchFamily="18" charset="0"/>
                        </a:rPr>
                        <a:t>Children (Upper Primary)</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258304</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315757</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218053</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24235449"/>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3</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Children (NCLP)</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90760814"/>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4.1</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Working Days (Primary)</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42087243"/>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4.2</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Working Days (Upper Primary)</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220</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18302917"/>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4.3</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Working Days (NCLP)</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71621347"/>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5</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Cook cum Helpers</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17772</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17772</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B050"/>
                          </a:solidFill>
                          <a:effectLst/>
                          <a:latin typeface="Times New Roman" panose="02020603050405020304" pitchFamily="18" charset="0"/>
                          <a:cs typeface="Times New Roman" panose="02020603050405020304" pitchFamily="18" charset="0"/>
                        </a:rPr>
                        <a:t>17772</a:t>
                      </a:r>
                      <a:endParaRPr lang="en-GB" sz="18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35192939"/>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6</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Kitchen-cum-Stores</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15496</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15496</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15496</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55418964"/>
                  </a:ext>
                </a:extLst>
              </a:tr>
              <a:tr h="276711">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7</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Kitchen-cum-stores (Repair)</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96862856"/>
                  </a:ext>
                </a:extLst>
              </a:tr>
              <a:tr h="21204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8</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Kitchen Devices (New)</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278</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03204812"/>
                  </a:ext>
                </a:extLst>
              </a:tr>
              <a:tr h="276711">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9</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800" u="none" strike="noStrike" dirty="0">
                          <a:solidFill>
                            <a:srgbClr val="0000FF"/>
                          </a:solidFill>
                          <a:effectLst/>
                          <a:latin typeface="Times New Roman" panose="02020603050405020304" pitchFamily="18" charset="0"/>
                          <a:cs typeface="Times New Roman" panose="02020603050405020304" pitchFamily="18" charset="0"/>
                        </a:rPr>
                        <a:t> Kitchen Devices (Rep)</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22341</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62430293"/>
                  </a:ext>
                </a:extLst>
              </a:tr>
              <a:tr h="276711">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10</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GB" sz="1800" u="none" strike="noStrike" dirty="0">
                          <a:solidFill>
                            <a:srgbClr val="0000FF"/>
                          </a:solidFill>
                          <a:effectLst/>
                          <a:latin typeface="Times New Roman" panose="02020603050405020304" pitchFamily="18" charset="0"/>
                          <a:cs typeface="Times New Roman" panose="02020603050405020304" pitchFamily="18" charset="0"/>
                        </a:rPr>
                        <a:t> School Nutrition Gardens</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00FF"/>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00FF"/>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41555522"/>
                  </a:ext>
                </a:extLst>
              </a:tr>
              <a:tr h="416966">
                <a:tc>
                  <a:txBody>
                    <a:bodyPr/>
                    <a:lstStyle/>
                    <a:p>
                      <a:pPr algn="ctr" fontAlgn="ctr"/>
                      <a:r>
                        <a:rPr lang="en-US" sz="1800" b="0" i="0" u="none" strike="noStrike" dirty="0">
                          <a:solidFill>
                            <a:srgbClr val="0000FF"/>
                          </a:solidFill>
                          <a:effectLst/>
                          <a:latin typeface="Times New Roman" panose="02020603050405020304" pitchFamily="18" charset="0"/>
                          <a:cs typeface="Times New Roman" panose="02020603050405020304" pitchFamily="18" charset="0"/>
                        </a:rPr>
                        <a:t>11</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GB" sz="1800" u="none" strike="noStrike" dirty="0">
                          <a:solidFill>
                            <a:srgbClr val="0000FF"/>
                          </a:solidFill>
                          <a:effectLst/>
                          <a:latin typeface="Times New Roman" panose="02020603050405020304" pitchFamily="18" charset="0"/>
                          <a:cs typeface="Times New Roman" panose="02020603050405020304" pitchFamily="18" charset="0"/>
                        </a:rPr>
                        <a:t> Supplementary Nutrition  </a:t>
                      </a:r>
                    </a:p>
                    <a:p>
                      <a:pPr algn="l" rtl="0" fontAlgn="ctr"/>
                      <a:r>
                        <a:rPr lang="en-GB" sz="1800" u="none" strike="noStrike" dirty="0">
                          <a:solidFill>
                            <a:srgbClr val="0000FF"/>
                          </a:solidFill>
                          <a:effectLst/>
                          <a:latin typeface="Times New Roman" panose="02020603050405020304" pitchFamily="18" charset="0"/>
                          <a:cs typeface="Times New Roman" panose="02020603050405020304" pitchFamily="18" charset="0"/>
                        </a:rPr>
                        <a:t> (no. of  children)</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0" i="0" u="none" strike="noStrike" dirty="0" smtClean="0">
                          <a:solidFill>
                            <a:srgbClr val="0000FF"/>
                          </a:solidFill>
                          <a:effectLst/>
                          <a:latin typeface="Times New Roman" panose="02020603050405020304" pitchFamily="18" charset="0"/>
                          <a:cs typeface="Times New Roman" panose="02020603050405020304" pitchFamily="18" charset="0"/>
                        </a:rPr>
                        <a:t>Nil</a:t>
                      </a:r>
                      <a:endParaRPr lang="en-GB" sz="18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Nil</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178313"/>
                  </a:ext>
                </a:extLst>
              </a:tr>
              <a:tr h="460000">
                <a:tc gridSpan="2">
                  <a:txBody>
                    <a:bodyPr/>
                    <a:lstStyle/>
                    <a:p>
                      <a:pPr algn="ctr" rtl="0" fontAlgn="ctr"/>
                      <a:r>
                        <a:rPr lang="en-GB" sz="1800" b="1" u="none" strike="noStrike" dirty="0">
                          <a:solidFill>
                            <a:srgbClr val="0000FF"/>
                          </a:solidFill>
                          <a:effectLst/>
                          <a:latin typeface="Times New Roman" panose="02020603050405020304" pitchFamily="18" charset="0"/>
                          <a:cs typeface="Times New Roman" panose="02020603050405020304" pitchFamily="18" charset="0"/>
                        </a:rPr>
                        <a:t>Central Assistance (</a:t>
                      </a:r>
                      <a:r>
                        <a:rPr lang="en-GB" sz="1800" b="1" u="none" strike="noStrike" dirty="0" err="1">
                          <a:solidFill>
                            <a:srgbClr val="0000FF"/>
                          </a:solidFill>
                          <a:effectLst/>
                          <a:latin typeface="Times New Roman" panose="02020603050405020304" pitchFamily="18" charset="0"/>
                          <a:cs typeface="Times New Roman" panose="02020603050405020304" pitchFamily="18" charset="0"/>
                        </a:rPr>
                        <a:t>Rs</a:t>
                      </a:r>
                      <a:r>
                        <a:rPr lang="en-GB" sz="1800" b="1" u="none" strike="noStrike" dirty="0">
                          <a:solidFill>
                            <a:srgbClr val="0000FF"/>
                          </a:solidFill>
                          <a:effectLst/>
                          <a:latin typeface="Times New Roman" panose="02020603050405020304" pitchFamily="18" charset="0"/>
                          <a:cs typeface="Times New Roman" panose="02020603050405020304" pitchFamily="18" charset="0"/>
                        </a:rPr>
                        <a:t> in Lakh)</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rtl="0" fontAlgn="ctr"/>
                      <a:r>
                        <a:rPr lang="en-GB" sz="1800" b="1" i="0" u="none" strike="noStrike" dirty="0" smtClean="0">
                          <a:solidFill>
                            <a:srgbClr val="0000FF"/>
                          </a:solidFill>
                          <a:effectLst/>
                          <a:latin typeface="Times New Roman" panose="02020603050405020304" pitchFamily="18" charset="0"/>
                          <a:cs typeface="Times New Roman" panose="02020603050405020304" pitchFamily="18" charset="0"/>
                        </a:rPr>
                        <a:t>11468.65</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800" b="1" i="0" u="none" strike="noStrike" dirty="0" smtClean="0">
                          <a:solidFill>
                            <a:srgbClr val="0000FF"/>
                          </a:solidFill>
                          <a:effectLst/>
                          <a:latin typeface="Times New Roman" panose="02020603050405020304" pitchFamily="18" charset="0"/>
                          <a:cs typeface="Times New Roman" panose="02020603050405020304" pitchFamily="18" charset="0"/>
                        </a:rPr>
                        <a:t>16359.01</a:t>
                      </a:r>
                      <a:endParaRPr lang="en-GB" sz="18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1800" u="none" strike="noStrike" kern="1200" dirty="0" smtClean="0">
                          <a:solidFill>
                            <a:srgbClr val="00B050"/>
                          </a:solidFill>
                          <a:effectLst/>
                          <a:latin typeface="Times New Roman" panose="02020603050405020304" pitchFamily="18" charset="0"/>
                          <a:ea typeface="+mn-ea"/>
                          <a:cs typeface="Times New Roman" panose="02020603050405020304" pitchFamily="18" charset="0"/>
                        </a:rPr>
                        <a:t>10656.65</a:t>
                      </a:r>
                      <a:endParaRPr lang="en-GB" sz="180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7420" marR="7420" marT="7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18874081"/>
                  </a:ext>
                </a:extLst>
              </a:tr>
            </a:tbl>
          </a:graphicData>
        </a:graphic>
      </p:graphicFrame>
      <p:sp>
        <p:nvSpPr>
          <p:cNvPr id="6"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
        <p:nvSpPr>
          <p:cNvPr id="8" name="TextBox 10"/>
          <p:cNvSpPr txBox="1">
            <a:spLocks noChangeArrowheads="1"/>
          </p:cNvSpPr>
          <p:nvPr/>
        </p:nvSpPr>
        <p:spPr bwMode="auto">
          <a:xfrm>
            <a:off x="5436096" y="6093296"/>
            <a:ext cx="3581400" cy="461665"/>
          </a:xfrm>
          <a:prstGeom prst="rect">
            <a:avLst/>
          </a:prstGeom>
          <a:noFill/>
          <a:ln w="9525">
            <a:noFill/>
            <a:miter lim="800000"/>
            <a:headEnd/>
            <a:tailEnd/>
          </a:ln>
        </p:spPr>
        <p:txBody>
          <a:bodyPr>
            <a:spAutoFit/>
          </a:bodyPr>
          <a:lstStyle/>
          <a:p>
            <a:pPr algn="ctr">
              <a:defRPr/>
            </a:pPr>
            <a:r>
              <a:rPr lang="en-US" sz="2400" b="1" dirty="0" smtClean="0">
                <a:solidFill>
                  <a:srgbClr val="FF0000"/>
                </a:solidFill>
                <a:effectLst>
                  <a:outerShdw blurRad="38100" dist="38100" dir="2700000" algn="tl">
                    <a:srgbClr val="000000">
                      <a:alpha val="43137"/>
                    </a:srgbClr>
                  </a:outerShdw>
                </a:effectLst>
                <a:hlinkClick r:id="rId3" action="ppaction://hlinksldjump"/>
              </a:rPr>
              <a:t>Back to Main Page</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948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6793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Coverage of children (Primary &amp; U. Primary)</a:t>
            </a:r>
          </a:p>
        </p:txBody>
      </p:sp>
      <p:graphicFrame>
        <p:nvGraphicFramePr>
          <p:cNvPr id="9" name="Chart 8"/>
          <p:cNvGraphicFramePr/>
          <p:nvPr>
            <p:extLst>
              <p:ext uri="{D42A27DB-BD31-4B8C-83A1-F6EECF244321}">
                <p14:modId xmlns:p14="http://schemas.microsoft.com/office/powerpoint/2010/main" val="1504104585"/>
              </p:ext>
            </p:extLst>
          </p:nvPr>
        </p:nvGraphicFramePr>
        <p:xfrm>
          <a:off x="5724128" y="908720"/>
          <a:ext cx="3312368"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4842113"/>
              </p:ext>
            </p:extLst>
          </p:nvPr>
        </p:nvGraphicFramePr>
        <p:xfrm>
          <a:off x="107504" y="1700809"/>
          <a:ext cx="5400600" cy="2495064"/>
        </p:xfrm>
        <a:graphic>
          <a:graphicData uri="http://schemas.openxmlformats.org/drawingml/2006/table">
            <a:tbl>
              <a:tblPr firstRow="1" bandRow="1">
                <a:tableStyleId>{5C22544A-7EE6-4342-B048-85BDC9FD1C3A}</a:tableStyleId>
              </a:tblPr>
              <a:tblGrid>
                <a:gridCol w="1103313"/>
                <a:gridCol w="768895"/>
                <a:gridCol w="736263"/>
                <a:gridCol w="631889"/>
                <a:gridCol w="720081"/>
                <a:gridCol w="720080"/>
                <a:gridCol w="720079"/>
              </a:tblGrid>
              <a:tr h="750508">
                <a:tc rowSpan="2">
                  <a:txBody>
                    <a:bodyPr/>
                    <a:lstStyle/>
                    <a:p>
                      <a:pPr algn="ctr"/>
                      <a:r>
                        <a:rPr lang="en-IN" sz="2000" b="1" dirty="0" smtClean="0">
                          <a:latin typeface="+mn-lt"/>
                        </a:rPr>
                        <a:t>State</a:t>
                      </a:r>
                      <a:endParaRPr lang="en-IN" sz="2000" b="1" dirty="0">
                        <a:latin typeface="+mn-lt"/>
                      </a:endParaRPr>
                    </a:p>
                  </a:txBody>
                  <a:tcPr marL="9525" marR="9525" marT="9525" marB="0" anchor="ct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bg1"/>
                          </a:solidFill>
                          <a:effectLst>
                            <a:outerShdw blurRad="38100" dist="38100" dir="2700000" algn="tl">
                              <a:srgbClr val="000000">
                                <a:alpha val="43137"/>
                              </a:srgbClr>
                            </a:outerShdw>
                          </a:effectLst>
                          <a:latin typeface="+mn-lt"/>
                        </a:rPr>
                        <a:t>Children (Pry)</a:t>
                      </a: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dirty="0">
                          <a:solidFill>
                            <a:schemeClr val="bg1"/>
                          </a:solidFill>
                          <a:effectLst>
                            <a:outerShdw blurRad="38100" dist="38100" dir="2700000" algn="tl">
                              <a:srgbClr val="000000">
                                <a:alpha val="43137"/>
                              </a:srgbClr>
                            </a:outerShdw>
                          </a:effectLst>
                          <a:latin typeface="+mn-lt"/>
                        </a:rPr>
                        <a:t>Children (U</a:t>
                      </a:r>
                      <a:r>
                        <a:rPr lang="en-US" sz="1800" b="1" i="0" u="none" strike="noStrike" dirty="0" smtClean="0">
                          <a:solidFill>
                            <a:schemeClr val="bg1"/>
                          </a:solidFill>
                          <a:effectLst>
                            <a:outerShdw blurRad="38100" dist="38100" dir="2700000" algn="tl">
                              <a:srgbClr val="000000">
                                <a:alpha val="43137"/>
                              </a:srgbClr>
                            </a:outerShdw>
                          </a:effectLst>
                          <a:latin typeface="+mn-lt"/>
                        </a:rPr>
                        <a:t>. Pry</a:t>
                      </a:r>
                      <a:r>
                        <a:rPr lang="en-US" sz="1800" b="1" i="0" u="none" strike="noStrike" dirty="0">
                          <a:solidFill>
                            <a:schemeClr val="bg1"/>
                          </a:solidFill>
                          <a:effectLst>
                            <a:outerShdw blurRad="38100" dist="38100" dir="2700000" algn="tl">
                              <a:srgbClr val="000000">
                                <a:alpha val="43137"/>
                              </a:srgbClr>
                            </a:outerShdw>
                          </a:effectLst>
                          <a:latin typeface="+mn-lt"/>
                        </a:rPr>
                        <a:t>)</a:t>
                      </a:r>
                    </a:p>
                  </a:txBody>
                  <a:tcPr marL="9525" marR="9525" marT="9525" marB="0" anchor="ctr"/>
                </a:tc>
                <a:tc hMerge="1">
                  <a:txBody>
                    <a:bodyPr/>
                    <a:lstStyle/>
                    <a:p>
                      <a:endParaRPr lang="en-US"/>
                    </a:p>
                  </a:txBody>
                  <a:tcPr/>
                </a:tc>
                <a:tc hMerge="1">
                  <a:txBody>
                    <a:bodyPr/>
                    <a:lstStyle/>
                    <a:p>
                      <a:endParaRPr lang="en-US"/>
                    </a:p>
                  </a:txBody>
                  <a:tcPr/>
                </a:tc>
              </a:tr>
              <a:tr h="999260">
                <a:tc vMerge="1">
                  <a:txBody>
                    <a:bodyPr/>
                    <a:lstStyle/>
                    <a:p>
                      <a:endParaRPr lang="en-IN" sz="1400" b="1" dirty="0">
                        <a:latin typeface="+mn-lt"/>
                      </a:endParaRPr>
                    </a:p>
                  </a:txBody>
                  <a:tcPr marL="9525" marR="9525" marT="9525" marB="0" anchor="ctr"/>
                </a:tc>
                <a:tc>
                  <a:txBody>
                    <a:bodyPr/>
                    <a:lstStyle/>
                    <a:p>
                      <a:pPr algn="ctr" fontAlgn="b"/>
                      <a:r>
                        <a:rPr lang="en-US" sz="1400" b="1" i="0" u="none" strike="noStrike" dirty="0">
                          <a:solidFill>
                            <a:srgbClr val="000000"/>
                          </a:solidFill>
                          <a:latin typeface="+mn-lt"/>
                        </a:rPr>
                        <a:t>PAB Approval</a:t>
                      </a:r>
                    </a:p>
                  </a:txBody>
                  <a:tcPr marL="9525" marR="9525" marT="9525" marB="0" anchor="ctr"/>
                </a:tc>
                <a:tc>
                  <a:txBody>
                    <a:bodyPr/>
                    <a:lstStyle/>
                    <a:p>
                      <a:pPr algn="ctr" fontAlgn="b"/>
                      <a:r>
                        <a:rPr lang="en-US" sz="1400" b="1" i="0" u="none" strike="noStrike" dirty="0">
                          <a:solidFill>
                            <a:srgbClr val="000000"/>
                          </a:solidFill>
                          <a:latin typeface="+mn-lt"/>
                        </a:rPr>
                        <a:t>Coverage</a:t>
                      </a:r>
                    </a:p>
                  </a:txBody>
                  <a:tcPr marL="9525" marR="9525" marT="9525" marB="0" anchor="ctr"/>
                </a:tc>
                <a:tc>
                  <a:txBody>
                    <a:bodyPr/>
                    <a:lstStyle/>
                    <a:p>
                      <a:pPr algn="ctr" fontAlgn="b"/>
                      <a:r>
                        <a:rPr lang="en-US" sz="1400" b="1" i="0" u="none" strike="noStrike" dirty="0">
                          <a:solidFill>
                            <a:srgbClr val="000000"/>
                          </a:solidFill>
                          <a:latin typeface="+mn-lt"/>
                        </a:rPr>
                        <a:t>%age </a:t>
                      </a:r>
                    </a:p>
                  </a:txBody>
                  <a:tcPr marL="9525" marR="9525" marT="9525" marB="0" anchor="ctr"/>
                </a:tc>
                <a:tc>
                  <a:txBody>
                    <a:bodyPr/>
                    <a:lstStyle/>
                    <a:p>
                      <a:pPr algn="ctr" fontAlgn="b"/>
                      <a:r>
                        <a:rPr lang="en-US" sz="1400" b="1" i="0" u="none" strike="noStrike" dirty="0">
                          <a:solidFill>
                            <a:srgbClr val="000000"/>
                          </a:solidFill>
                          <a:latin typeface="+mn-lt"/>
                        </a:rPr>
                        <a:t>PAB Approval</a:t>
                      </a:r>
                    </a:p>
                  </a:txBody>
                  <a:tcPr marL="9525" marR="9525" marT="9525" marB="0" anchor="ctr"/>
                </a:tc>
                <a:tc>
                  <a:txBody>
                    <a:bodyPr/>
                    <a:lstStyle/>
                    <a:p>
                      <a:pPr algn="ctr" fontAlgn="b"/>
                      <a:r>
                        <a:rPr lang="en-US" sz="1400" b="1" i="0" u="none" strike="noStrike" dirty="0">
                          <a:solidFill>
                            <a:srgbClr val="000000"/>
                          </a:solidFill>
                          <a:latin typeface="+mn-lt"/>
                        </a:rPr>
                        <a:t>Coverage</a:t>
                      </a:r>
                    </a:p>
                  </a:txBody>
                  <a:tcPr marL="9525" marR="9525" marT="9525" marB="0" anchor="ctr"/>
                </a:tc>
                <a:tc>
                  <a:txBody>
                    <a:bodyPr/>
                    <a:lstStyle/>
                    <a:p>
                      <a:pPr algn="ctr" fontAlgn="b"/>
                      <a:r>
                        <a:rPr lang="en-US" sz="1400" b="1" i="0" u="none" strike="noStrike" dirty="0">
                          <a:solidFill>
                            <a:srgbClr val="000000"/>
                          </a:solidFill>
                          <a:latin typeface="+mn-lt"/>
                        </a:rPr>
                        <a:t>%age </a:t>
                      </a:r>
                    </a:p>
                  </a:txBody>
                  <a:tcPr marL="9525" marR="9525" marT="9525" marB="0" anchor="ctr"/>
                </a:tc>
              </a:tr>
              <a:tr h="745296">
                <a:tc>
                  <a:txBody>
                    <a:bodyPr/>
                    <a:lstStyle/>
                    <a:p>
                      <a:r>
                        <a:rPr lang="en-IN" sz="1600" b="1" dirty="0" smtClean="0">
                          <a:latin typeface="+mn-lt"/>
                        </a:rPr>
                        <a:t>Jammu &amp; Kashmir</a:t>
                      </a:r>
                      <a:endParaRPr lang="en-IN" sz="1600" b="1" dirty="0">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518694</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405348</a:t>
                      </a:r>
                    </a:p>
                  </a:txBody>
                  <a:tcPr marL="9525" marR="9525" marT="9525" marB="0" anchor="ctr"/>
                </a:tc>
                <a:tc>
                  <a:txBody>
                    <a:bodyPr/>
                    <a:lstStyle/>
                    <a:p>
                      <a:pPr algn="ctr" fontAlgn="b"/>
                      <a:r>
                        <a:rPr lang="en-US" sz="1600" b="1" i="0" u="none" strike="noStrike" dirty="0" smtClean="0">
                          <a:solidFill>
                            <a:srgbClr val="000000"/>
                          </a:solidFill>
                          <a:latin typeface="+mn-lt"/>
                        </a:rPr>
                        <a:t>78%</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258304</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203320</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79%</a:t>
                      </a:r>
                      <a:endParaRPr lang="en-US" sz="1600" b="1" i="0" u="none" strike="noStrike" dirty="0">
                        <a:solidFill>
                          <a:srgbClr val="000000"/>
                        </a:solidFill>
                        <a:latin typeface="+mn-lt"/>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3</a:t>
            </a:fld>
            <a:endParaRPr lang="en-US" dirty="0"/>
          </a:p>
        </p:txBody>
      </p:sp>
      <p:sp>
        <p:nvSpPr>
          <p:cNvPr id="6"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384"/>
            <a:ext cx="9144000" cy="86793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4000" b="1" dirty="0">
                <a:solidFill>
                  <a:srgbClr val="FFFFFF"/>
                </a:solidFill>
                <a:latin typeface="Calibri" panose="020F0502020204030204" pitchFamily="34" charset="0"/>
                <a:ea typeface="+mj-ea"/>
                <a:cs typeface="+mj-cs"/>
              </a:rPr>
              <a:t>Working Days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239703012"/>
              </p:ext>
            </p:extLst>
          </p:nvPr>
        </p:nvGraphicFramePr>
        <p:xfrm>
          <a:off x="107504" y="1700808"/>
          <a:ext cx="5904657" cy="2450753"/>
        </p:xfrm>
        <a:graphic>
          <a:graphicData uri="http://schemas.openxmlformats.org/drawingml/2006/table">
            <a:tbl>
              <a:tblPr>
                <a:tableStyleId>{3C2FFA5D-87B4-456A-9821-1D502468CF0F}</a:tableStyleId>
              </a:tblPr>
              <a:tblGrid>
                <a:gridCol w="1152128"/>
                <a:gridCol w="734080"/>
                <a:gridCol w="820090"/>
                <a:gridCol w="667790"/>
                <a:gridCol w="843523"/>
                <a:gridCol w="843523"/>
                <a:gridCol w="843523"/>
              </a:tblGrid>
              <a:tr h="484302">
                <a:tc rowSpan="2">
                  <a:txBody>
                    <a:bodyPr/>
                    <a:lstStyle/>
                    <a:p>
                      <a:pPr algn="ctr" fontAlgn="b"/>
                      <a:r>
                        <a:rPr lang="en-US" sz="1600" b="1" u="none" strike="noStrike" dirty="0" smtClean="0"/>
                        <a:t>State</a:t>
                      </a:r>
                      <a:endParaRPr lang="en-US" sz="1600" b="1" i="0" u="none" strike="noStrike" dirty="0">
                        <a:solidFill>
                          <a:srgbClr val="000000"/>
                        </a:solidFill>
                        <a:latin typeface="Calibri"/>
                      </a:endParaRPr>
                    </a:p>
                  </a:txBody>
                  <a:tcPr marL="9525" marR="9525" marT="9525" marB="0" anchor="ctr"/>
                </a:tc>
                <a:tc gridSpan="3">
                  <a:txBody>
                    <a:bodyPr/>
                    <a:lstStyle/>
                    <a:p>
                      <a:pPr algn="ctr" fontAlgn="b"/>
                      <a:r>
                        <a:rPr lang="en-US" sz="1600" b="1" u="none" strike="noStrike" dirty="0"/>
                        <a:t>Working Days (Pry)</a:t>
                      </a:r>
                      <a:endParaRPr lang="en-US" sz="16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t>Working Days </a:t>
                      </a:r>
                      <a:r>
                        <a:rPr lang="en-US" sz="1600" b="1" u="none" strike="noStrike" dirty="0" smtClean="0"/>
                        <a:t>(U. Pry</a:t>
                      </a:r>
                      <a:r>
                        <a:rPr lang="en-US" sz="1600" b="1" u="none" strike="noStrike" dirty="0"/>
                        <a:t>)</a:t>
                      </a:r>
                      <a:endParaRPr lang="en-US" sz="16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r>
              <a:tr h="1176845">
                <a:tc vMerge="1">
                  <a:txBody>
                    <a:bodyPr/>
                    <a:lstStyle/>
                    <a:p>
                      <a:endParaRPr lang="en-US"/>
                    </a:p>
                  </a:txBody>
                  <a:tcPr/>
                </a:tc>
                <a:tc>
                  <a:txBody>
                    <a:bodyPr/>
                    <a:lstStyle/>
                    <a:p>
                      <a:pPr algn="ctr" fontAlgn="b"/>
                      <a:r>
                        <a:rPr lang="en-US" sz="1600" b="1" u="none" strike="noStrike" dirty="0"/>
                        <a:t>PAB Approval</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Coverage</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%age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PAB Approval</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Coverage</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%age </a:t>
                      </a:r>
                      <a:endParaRPr lang="en-US" sz="1600" b="1" i="0" u="none" strike="noStrike" dirty="0">
                        <a:solidFill>
                          <a:srgbClr val="000000"/>
                        </a:solidFill>
                        <a:latin typeface="Calibri"/>
                      </a:endParaRPr>
                    </a:p>
                  </a:txBody>
                  <a:tcPr marL="9525" marR="9525" marT="9525" marB="0" anchor="ctr"/>
                </a:tc>
              </a:tr>
              <a:tr h="789606">
                <a:tc>
                  <a:txBody>
                    <a:bodyPr/>
                    <a:lstStyle/>
                    <a:p>
                      <a:pPr algn="ctr" fontAlgn="b"/>
                      <a:r>
                        <a:rPr lang="en-US" sz="1600" b="1" i="0" u="none" strike="noStrike" dirty="0" smtClean="0">
                          <a:solidFill>
                            <a:schemeClr val="dk1"/>
                          </a:solidFill>
                          <a:latin typeface="+mn-lt"/>
                        </a:rPr>
                        <a:t>Jammu</a:t>
                      </a:r>
                      <a:r>
                        <a:rPr lang="en-US" sz="1600" b="1" i="0" u="none" strike="noStrike" baseline="0" dirty="0" smtClean="0">
                          <a:solidFill>
                            <a:schemeClr val="dk1"/>
                          </a:solidFill>
                          <a:latin typeface="+mn-lt"/>
                        </a:rPr>
                        <a:t> &amp; Kashmir</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183</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83%</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220</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183</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83%</a:t>
                      </a:r>
                      <a:endParaRPr lang="en-US" sz="1800" b="1" i="0" u="none" strike="noStrike" dirty="0">
                        <a:solidFill>
                          <a:srgbClr val="000000"/>
                        </a:solidFill>
                        <a:latin typeface="Calibri"/>
                      </a:endParaRPr>
                    </a:p>
                  </a:txBody>
                  <a:tcPr marL="9525" marR="9525" marT="9525" marB="0" anchor="ctr"/>
                </a:tc>
              </a:tr>
            </a:tbl>
          </a:graphicData>
        </a:graphic>
      </p:graphicFrame>
      <p:graphicFrame>
        <p:nvGraphicFramePr>
          <p:cNvPr id="10" name="Chart 9"/>
          <p:cNvGraphicFramePr/>
          <p:nvPr>
            <p:extLst>
              <p:ext uri="{D42A27DB-BD31-4B8C-83A1-F6EECF244321}">
                <p14:modId xmlns:p14="http://schemas.microsoft.com/office/powerpoint/2010/main" val="3803547802"/>
              </p:ext>
            </p:extLst>
          </p:nvPr>
        </p:nvGraphicFramePr>
        <p:xfrm>
          <a:off x="6012160" y="1295400"/>
          <a:ext cx="3024336"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4</a:t>
            </a:fld>
            <a:endParaRPr lang="en-US" dirty="0"/>
          </a:p>
        </p:txBody>
      </p:sp>
      <p:sp>
        <p:nvSpPr>
          <p:cNvPr id="7"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384"/>
            <a:ext cx="9144000" cy="561372"/>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400" dirty="0"/>
              <a:t>Construction of </a:t>
            </a:r>
            <a:r>
              <a:rPr lang="en-US" sz="2400" dirty="0" smtClean="0"/>
              <a:t>Kitchen-cum-stores (KS) </a:t>
            </a:r>
            <a:r>
              <a:rPr lang="en-US" sz="2400" dirty="0"/>
              <a:t>(Primary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836042700"/>
              </p:ext>
            </p:extLst>
          </p:nvPr>
        </p:nvGraphicFramePr>
        <p:xfrm>
          <a:off x="107504" y="1916832"/>
          <a:ext cx="4680520" cy="2091878"/>
        </p:xfrm>
        <a:graphic>
          <a:graphicData uri="http://schemas.openxmlformats.org/drawingml/2006/table">
            <a:tbl>
              <a:tblPr firstRow="1" bandRow="1">
                <a:tableStyleId>{5C22544A-7EE6-4342-B048-85BDC9FD1C3A}</a:tableStyleId>
              </a:tblPr>
              <a:tblGrid>
                <a:gridCol w="1296144"/>
                <a:gridCol w="1044116"/>
                <a:gridCol w="1170130"/>
                <a:gridCol w="1170130"/>
              </a:tblGrid>
              <a:tr h="1231429">
                <a:tc>
                  <a:txBody>
                    <a:bodyPr/>
                    <a:lstStyle/>
                    <a:p>
                      <a:pPr algn="ctr" fontAlgn="b"/>
                      <a:r>
                        <a:rPr lang="en-US" sz="1800" b="1" i="0" u="none" strike="noStrike" dirty="0" smtClean="0">
                          <a:solidFill>
                            <a:schemeClr val="bg1"/>
                          </a:solidFill>
                          <a:latin typeface="Calibri"/>
                        </a:rPr>
                        <a:t>State</a:t>
                      </a:r>
                      <a:endParaRPr lang="en-US" sz="1800" b="1" i="0" u="none" strike="noStrike" dirty="0">
                        <a:solidFill>
                          <a:schemeClr val="bg1"/>
                        </a:solidFill>
                        <a:latin typeface="Calibri"/>
                      </a:endParaRPr>
                    </a:p>
                  </a:txBody>
                  <a:tcPr marL="0" marR="0" marT="0" marB="0" anchor="ctr"/>
                </a:tc>
                <a:tc>
                  <a:txBody>
                    <a:bodyPr/>
                    <a:lstStyle/>
                    <a:p>
                      <a:pPr algn="ctr" fontAlgn="b"/>
                      <a:r>
                        <a:rPr lang="en-US" sz="1800" b="1" i="0" u="none" strike="noStrike" dirty="0">
                          <a:solidFill>
                            <a:schemeClr val="bg1"/>
                          </a:solidFill>
                          <a:latin typeface="Calibri"/>
                        </a:rPr>
                        <a:t>PAB Approval</a:t>
                      </a:r>
                    </a:p>
                  </a:txBody>
                  <a:tcPr marL="0" marR="0" marT="0" marB="0" anchor="ctr"/>
                </a:tc>
                <a:tc>
                  <a:txBody>
                    <a:bodyPr/>
                    <a:lstStyle/>
                    <a:p>
                      <a:pPr algn="ctr" fontAlgn="b"/>
                      <a:r>
                        <a:rPr lang="en-US" sz="1800" b="1" i="0" u="none" strike="noStrike" dirty="0" smtClean="0">
                          <a:solidFill>
                            <a:schemeClr val="bg1"/>
                          </a:solidFill>
                          <a:latin typeface="Calibri"/>
                        </a:rPr>
                        <a:t>Constructed</a:t>
                      </a:r>
                      <a:endParaRPr lang="en-US" sz="1800" b="1" i="0" u="none" strike="noStrike" dirty="0">
                        <a:solidFill>
                          <a:schemeClr val="bg1"/>
                        </a:solidFill>
                        <a:latin typeface="Calibri"/>
                      </a:endParaRPr>
                    </a:p>
                  </a:txBody>
                  <a:tcPr marL="0" marR="0" marT="0" marB="0" anchor="ctr"/>
                </a:tc>
                <a:tc>
                  <a:txBody>
                    <a:bodyPr/>
                    <a:lstStyle/>
                    <a:p>
                      <a:pPr algn="ctr" fontAlgn="b"/>
                      <a:r>
                        <a:rPr lang="en-US" sz="1800" b="1" i="0" u="none" strike="noStrike" dirty="0">
                          <a:solidFill>
                            <a:schemeClr val="bg1"/>
                          </a:solidFill>
                          <a:latin typeface="Calibri"/>
                        </a:rPr>
                        <a:t>%age </a:t>
                      </a:r>
                    </a:p>
                  </a:txBody>
                  <a:tcPr marL="0" marR="0" marT="0" marB="0" anchor="ctr"/>
                </a:tc>
              </a:tr>
              <a:tr h="860449">
                <a:tc>
                  <a:txBody>
                    <a:bodyPr/>
                    <a:lstStyle/>
                    <a:p>
                      <a:pPr algn="ctr" fontAlgn="b"/>
                      <a:r>
                        <a:rPr lang="en-US" sz="1800" b="1" i="0" u="none" strike="noStrike" dirty="0" smtClean="0">
                          <a:solidFill>
                            <a:srgbClr val="000000"/>
                          </a:solidFill>
                          <a:latin typeface="Calibri"/>
                        </a:rPr>
                        <a:t>Jammu &amp; Kashmir</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11815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7118</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60%</a:t>
                      </a:r>
                      <a:endParaRPr lang="en-US" sz="1800" b="1" i="0" u="none" strike="noStrike" dirty="0">
                        <a:solidFill>
                          <a:srgbClr val="000000"/>
                        </a:solidFill>
                        <a:latin typeface="Calibri"/>
                      </a:endParaRP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714583678"/>
              </p:ext>
            </p:extLst>
          </p:nvPr>
        </p:nvGraphicFramePr>
        <p:xfrm>
          <a:off x="5076056" y="980728"/>
          <a:ext cx="3744416"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5</a:t>
            </a:fld>
            <a:endParaRPr lang="en-US" dirty="0"/>
          </a:p>
        </p:txBody>
      </p:sp>
      <p:sp>
        <p:nvSpPr>
          <p:cNvPr id="8"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384"/>
            <a:ext cx="9144000" cy="639534"/>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Procurement of Kitchen devices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4044803792"/>
              </p:ext>
            </p:extLst>
          </p:nvPr>
        </p:nvGraphicFramePr>
        <p:xfrm>
          <a:off x="107504" y="1628800"/>
          <a:ext cx="4707632" cy="2096790"/>
        </p:xfrm>
        <a:graphic>
          <a:graphicData uri="http://schemas.openxmlformats.org/drawingml/2006/table">
            <a:tbl>
              <a:tblPr firstRow="1" bandRow="1">
                <a:tableStyleId>{5C22544A-7EE6-4342-B048-85BDC9FD1C3A}</a:tableStyleId>
              </a:tblPr>
              <a:tblGrid>
                <a:gridCol w="1516017"/>
                <a:gridCol w="1217198"/>
                <a:gridCol w="977306"/>
                <a:gridCol w="997111"/>
              </a:tblGrid>
              <a:tr h="1169244">
                <a:tc>
                  <a:txBody>
                    <a:bodyPr/>
                    <a:lstStyle/>
                    <a:p>
                      <a:pPr algn="ctr" fontAlgn="b"/>
                      <a:r>
                        <a:rPr lang="en-US" sz="1800" b="1" i="0" u="none" strike="noStrike" kern="1200" dirty="0" smtClean="0">
                          <a:solidFill>
                            <a:schemeClr val="bg1"/>
                          </a:solidFill>
                          <a:latin typeface="Calibri"/>
                          <a:ea typeface="+mn-ea"/>
                          <a:cs typeface="+mn-cs"/>
                        </a:rPr>
                        <a:t>State</a:t>
                      </a:r>
                      <a:endParaRPr lang="en-US" sz="1800" b="1" i="0" u="none" strike="noStrike" kern="1200" dirty="0">
                        <a:solidFill>
                          <a:schemeClr val="bg1"/>
                        </a:solidFill>
                        <a:latin typeface="Calibri"/>
                        <a:ea typeface="+mn-ea"/>
                        <a:cs typeface="+mn-cs"/>
                      </a:endParaRPr>
                    </a:p>
                  </a:txBody>
                  <a:tcPr marL="0" marR="0" marT="0" marB="0" anchor="ctr"/>
                </a:tc>
                <a:tc>
                  <a:txBody>
                    <a:bodyPr/>
                    <a:lstStyle/>
                    <a:p>
                      <a:pPr algn="ctr" fontAlgn="b"/>
                      <a:r>
                        <a:rPr lang="en-US" sz="1800" b="1" i="0" u="none" strike="noStrike" kern="1200" dirty="0">
                          <a:solidFill>
                            <a:schemeClr val="bg1"/>
                          </a:solidFill>
                          <a:latin typeface="Calibri"/>
                          <a:ea typeface="+mn-ea"/>
                          <a:cs typeface="+mn-cs"/>
                        </a:rPr>
                        <a:t>PAB Approval</a:t>
                      </a:r>
                    </a:p>
                  </a:txBody>
                  <a:tcPr marL="9525" marR="9525" marT="9525" marB="0" anchor="ctr"/>
                </a:tc>
                <a:tc>
                  <a:txBody>
                    <a:bodyPr/>
                    <a:lstStyle/>
                    <a:p>
                      <a:pPr algn="ctr" fontAlgn="b"/>
                      <a:r>
                        <a:rPr lang="en-US" sz="1800" b="1" i="0" u="none" strike="noStrike" kern="1200" dirty="0" smtClean="0">
                          <a:solidFill>
                            <a:schemeClr val="bg1"/>
                          </a:solidFill>
                          <a:latin typeface="Calibri"/>
                          <a:ea typeface="+mn-ea"/>
                          <a:cs typeface="+mn-cs"/>
                        </a:rPr>
                        <a:t>Procured</a:t>
                      </a:r>
                      <a:endParaRPr lang="en-US" sz="1800" b="1" i="0" u="none" strike="noStrike" kern="1200" dirty="0">
                        <a:solidFill>
                          <a:schemeClr val="bg1"/>
                        </a:solidFill>
                        <a:latin typeface="Calibri"/>
                        <a:ea typeface="+mn-ea"/>
                        <a:cs typeface="+mn-cs"/>
                      </a:endParaRPr>
                    </a:p>
                  </a:txBody>
                  <a:tcPr marL="9525" marR="9525" marT="9525" marB="0" anchor="ctr"/>
                </a:tc>
                <a:tc>
                  <a:txBody>
                    <a:bodyPr/>
                    <a:lstStyle/>
                    <a:p>
                      <a:pPr algn="ctr" fontAlgn="b"/>
                      <a:r>
                        <a:rPr lang="en-US" sz="1800" b="1" i="0" u="none" strike="noStrike" kern="1200" dirty="0">
                          <a:solidFill>
                            <a:schemeClr val="bg1"/>
                          </a:solidFill>
                          <a:latin typeface="Calibri"/>
                          <a:ea typeface="+mn-ea"/>
                          <a:cs typeface="+mn-cs"/>
                        </a:rPr>
                        <a:t>%age </a:t>
                      </a:r>
                    </a:p>
                  </a:txBody>
                  <a:tcPr marL="9525" marR="9525" marT="9525" marB="0" anchor="ctr"/>
                </a:tc>
              </a:tr>
              <a:tr h="927546">
                <a:tc>
                  <a:txBody>
                    <a:bodyPr/>
                    <a:lstStyle/>
                    <a:p>
                      <a:pPr algn="ctr" fontAlgn="b"/>
                      <a:r>
                        <a:rPr lang="en-US" sz="1800" b="1" i="0" u="none" strike="noStrike" dirty="0" smtClean="0">
                          <a:solidFill>
                            <a:srgbClr val="000000"/>
                          </a:solidFill>
                          <a:latin typeface="Calibri"/>
                        </a:rPr>
                        <a:t>Jammu &amp;  Kashmir</a:t>
                      </a:r>
                      <a:endParaRPr lang="en-US" sz="1800" b="1"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22843</a:t>
                      </a:r>
                      <a:endParaRPr lang="en-US" sz="1800" b="1" i="0" u="none" strike="noStrike" kern="1200" dirty="0">
                        <a:solidFill>
                          <a:srgbClr val="000000"/>
                        </a:solidFill>
                        <a:latin typeface="Calibri"/>
                        <a:ea typeface="+mn-ea"/>
                        <a:cs typeface="+mn-cs"/>
                      </a:endParaRPr>
                    </a:p>
                  </a:txBody>
                  <a:tcPr marL="0" marR="0" marT="0"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21532</a:t>
                      </a:r>
                      <a:endParaRPr lang="en-US" sz="1800" b="1" i="0" u="none" strike="noStrike" kern="1200" dirty="0">
                        <a:solidFill>
                          <a:srgbClr val="000000"/>
                        </a:solidFill>
                        <a:latin typeface="Calibri"/>
                        <a:ea typeface="+mn-ea"/>
                        <a:cs typeface="+mn-cs"/>
                      </a:endParaRPr>
                    </a:p>
                  </a:txBody>
                  <a:tcPr marL="0" marR="0" marT="0"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94%</a:t>
                      </a:r>
                      <a:endParaRPr lang="en-US" sz="1800" b="1" i="0" u="none" strike="noStrike" kern="1200" dirty="0">
                        <a:solidFill>
                          <a:srgbClr val="000000"/>
                        </a:solidFill>
                        <a:latin typeface="Calibri"/>
                        <a:ea typeface="+mn-ea"/>
                        <a:cs typeface="+mn-cs"/>
                      </a:endParaRPr>
                    </a:p>
                  </a:txBody>
                  <a:tcPr marL="0" marR="0" marT="0" marB="0" anchor="ctr"/>
                </a:tc>
              </a:tr>
            </a:tbl>
          </a:graphicData>
        </a:graphic>
      </p:graphicFrame>
      <p:graphicFrame>
        <p:nvGraphicFramePr>
          <p:cNvPr id="7" name="Chart 6"/>
          <p:cNvGraphicFramePr/>
          <p:nvPr>
            <p:extLst>
              <p:ext uri="{D42A27DB-BD31-4B8C-83A1-F6EECF244321}">
                <p14:modId xmlns:p14="http://schemas.microsoft.com/office/powerpoint/2010/main" val="2763220161"/>
              </p:ext>
            </p:extLst>
          </p:nvPr>
        </p:nvGraphicFramePr>
        <p:xfrm>
          <a:off x="4876800" y="1052736"/>
          <a:ext cx="3581400" cy="5119464"/>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6342436F-A003-49D2-BDA8-A65B203CD7B7}" type="slidenum">
              <a:rPr lang="en-US" smtClean="0"/>
              <a:pPr/>
              <a:t>6</a:t>
            </a:fld>
            <a:endParaRPr lang="en-US" dirty="0"/>
          </a:p>
        </p:txBody>
      </p:sp>
      <p:sp>
        <p:nvSpPr>
          <p:cNvPr id="9"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384"/>
            <a:ext cx="9144000" cy="639534"/>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a:lnSpc>
                <a:spcPct val="140000"/>
              </a:lnSpc>
              <a:spcBef>
                <a:spcPct val="0"/>
              </a:spcBef>
              <a:buNone/>
              <a:defRPr sz="4000" b="1">
                <a:solidFill>
                  <a:srgbClr val="FFFFFF"/>
                </a:solidFill>
                <a:latin typeface="Calibri" panose="020F0502020204030204" pitchFamily="34" charset="0"/>
                <a:ea typeface="+mj-ea"/>
                <a:cs typeface="+mj-cs"/>
              </a:defRPr>
            </a:lvl1pPr>
          </a:lstStyle>
          <a:p>
            <a:r>
              <a:rPr lang="en-US" sz="2800" dirty="0"/>
              <a:t>Engagement of Cook-cum-helpers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1746961730"/>
              </p:ext>
            </p:extLst>
          </p:nvPr>
        </p:nvGraphicFramePr>
        <p:xfrm>
          <a:off x="179512" y="1844824"/>
          <a:ext cx="4775448" cy="2125689"/>
        </p:xfrm>
        <a:graphic>
          <a:graphicData uri="http://schemas.openxmlformats.org/drawingml/2006/table">
            <a:tbl>
              <a:tblPr firstRow="1" bandRow="1">
                <a:tableStyleId>{5C22544A-7EE6-4342-B048-85BDC9FD1C3A}</a:tableStyleId>
              </a:tblPr>
              <a:tblGrid>
                <a:gridCol w="1522174"/>
                <a:gridCol w="1074476"/>
                <a:gridCol w="984936"/>
                <a:gridCol w="1193862"/>
              </a:tblGrid>
              <a:tr h="1443067">
                <a:tc>
                  <a:txBody>
                    <a:bodyPr/>
                    <a:lstStyle/>
                    <a:p>
                      <a:pPr algn="ctr" fontAlgn="b"/>
                      <a:r>
                        <a:rPr lang="en-US" sz="2000" b="1" u="none" strike="noStrike" dirty="0" smtClean="0"/>
                        <a:t>State</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smtClean="0"/>
                        <a:t>PAB Approval</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smtClean="0"/>
                        <a:t>Engaged</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smtClean="0"/>
                        <a:t>%age </a:t>
                      </a:r>
                      <a:endParaRPr lang="en-US" sz="2000" b="1" i="0" u="none" strike="noStrike" dirty="0">
                        <a:solidFill>
                          <a:srgbClr val="000000"/>
                        </a:solidFill>
                        <a:latin typeface="Calibri"/>
                      </a:endParaRPr>
                    </a:p>
                  </a:txBody>
                  <a:tcPr marL="0" marR="0" marT="0" marB="0" anchor="ctr"/>
                </a:tc>
              </a:tr>
              <a:tr h="682622">
                <a:tc>
                  <a:txBody>
                    <a:bodyPr/>
                    <a:lstStyle/>
                    <a:p>
                      <a:pPr algn="ctr" fontAlgn="b"/>
                      <a:r>
                        <a:rPr lang="en-US" sz="1800" b="1" i="0" u="none" strike="noStrike" dirty="0" smtClean="0">
                          <a:solidFill>
                            <a:schemeClr val="dk1"/>
                          </a:solidFill>
                          <a:latin typeface="+mn-lt"/>
                        </a:rPr>
                        <a:t>Jammu</a:t>
                      </a:r>
                      <a:r>
                        <a:rPr lang="en-US" sz="1800" b="1" i="0" u="none" strike="noStrike" baseline="0" dirty="0" smtClean="0">
                          <a:solidFill>
                            <a:schemeClr val="dk1"/>
                          </a:solidFill>
                          <a:latin typeface="+mn-lt"/>
                        </a:rPr>
                        <a:t> &amp; Kashmir</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smtClean="0">
                          <a:solidFill>
                            <a:srgbClr val="000000"/>
                          </a:solidFill>
                          <a:latin typeface="Calibri"/>
                        </a:rPr>
                        <a:t>33268</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0" i="0" u="none" strike="noStrike" dirty="0" smtClean="0">
                          <a:solidFill>
                            <a:srgbClr val="000000"/>
                          </a:solidFill>
                          <a:latin typeface="Calibri"/>
                        </a:rPr>
                        <a:t>31136</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1" i="0" u="none" strike="noStrike" dirty="0" smtClean="0">
                          <a:solidFill>
                            <a:srgbClr val="000000"/>
                          </a:solidFill>
                          <a:latin typeface="Calibri"/>
                        </a:rPr>
                        <a:t>94%</a:t>
                      </a:r>
                      <a:endParaRPr lang="en-US" sz="2000" b="1" i="0" u="none" strike="noStrike" dirty="0">
                        <a:solidFill>
                          <a:srgbClr val="000000"/>
                        </a:solidFill>
                        <a:latin typeface="Calibri"/>
                      </a:endParaRPr>
                    </a:p>
                  </a:txBody>
                  <a:tcPr marL="0" marR="0" marT="0" marB="0" anchor="ctr"/>
                </a:tc>
              </a:tr>
            </a:tbl>
          </a:graphicData>
        </a:graphic>
      </p:graphicFrame>
      <p:graphicFrame>
        <p:nvGraphicFramePr>
          <p:cNvPr id="7" name="Chart 6"/>
          <p:cNvGraphicFramePr/>
          <p:nvPr>
            <p:extLst>
              <p:ext uri="{D42A27DB-BD31-4B8C-83A1-F6EECF244321}">
                <p14:modId xmlns:p14="http://schemas.microsoft.com/office/powerpoint/2010/main" val="4057124378"/>
              </p:ext>
            </p:extLst>
          </p:nvPr>
        </p:nvGraphicFramePr>
        <p:xfrm>
          <a:off x="5111552" y="908720"/>
          <a:ext cx="4032448"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7</a:t>
            </a:fld>
            <a:endParaRPr lang="en-US" dirty="0"/>
          </a:p>
        </p:txBody>
      </p:sp>
      <p:sp>
        <p:nvSpPr>
          <p:cNvPr id="8"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61"/>
            <a:ext cx="9144000" cy="79592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Performance Grade Index (PGI)</a:t>
            </a:r>
          </a:p>
        </p:txBody>
      </p:sp>
      <p:graphicFrame>
        <p:nvGraphicFramePr>
          <p:cNvPr id="6" name="Table 5"/>
          <p:cNvGraphicFramePr>
            <a:graphicFrameLocks noGrp="1"/>
          </p:cNvGraphicFramePr>
          <p:nvPr>
            <p:extLst>
              <p:ext uri="{D42A27DB-BD31-4B8C-83A1-F6EECF244321}">
                <p14:modId xmlns:p14="http://schemas.microsoft.com/office/powerpoint/2010/main" val="778908279"/>
              </p:ext>
            </p:extLst>
          </p:nvPr>
        </p:nvGraphicFramePr>
        <p:xfrm>
          <a:off x="304800" y="3429000"/>
          <a:ext cx="8392161" cy="1656065"/>
        </p:xfrm>
        <a:graphic>
          <a:graphicData uri="http://schemas.openxmlformats.org/drawingml/2006/table">
            <a:tbl>
              <a:tblPr firstRow="1" bandRow="1">
                <a:tableStyleId>{5C22544A-7EE6-4342-B048-85BDC9FD1C3A}</a:tableStyleId>
              </a:tblPr>
              <a:tblGrid>
                <a:gridCol w="2797387">
                  <a:extLst>
                    <a:ext uri="{9D8B030D-6E8A-4147-A177-3AD203B41FA5}">
                      <a16:colId xmlns="" xmlns:a16="http://schemas.microsoft.com/office/drawing/2014/main" val="20000"/>
                    </a:ext>
                  </a:extLst>
                </a:gridCol>
                <a:gridCol w="2797387">
                  <a:extLst>
                    <a:ext uri="{9D8B030D-6E8A-4147-A177-3AD203B41FA5}">
                      <a16:colId xmlns="" xmlns:a16="http://schemas.microsoft.com/office/drawing/2014/main" val="20001"/>
                    </a:ext>
                  </a:extLst>
                </a:gridCol>
                <a:gridCol w="2797387">
                  <a:extLst>
                    <a:ext uri="{9D8B030D-6E8A-4147-A177-3AD203B41FA5}">
                      <a16:colId xmlns="" xmlns:a16="http://schemas.microsoft.com/office/drawing/2014/main" val="20002"/>
                    </a:ext>
                  </a:extLst>
                </a:gridCol>
              </a:tblGrid>
              <a:tr h="935867">
                <a:tc>
                  <a:txBody>
                    <a:bodyPr/>
                    <a:lstStyle/>
                    <a:p>
                      <a:pPr algn="ctr" fontAlgn="b"/>
                      <a:r>
                        <a:rPr lang="en-US" sz="1800" b="1" i="0" u="none" strike="noStrike" dirty="0" smtClean="0">
                          <a:solidFill>
                            <a:schemeClr val="bg1"/>
                          </a:solidFill>
                          <a:latin typeface="Calibri"/>
                        </a:rPr>
                        <a:t>State</a:t>
                      </a:r>
                      <a:endParaRPr lang="en-US" sz="1800" b="1" i="0" u="none" strike="noStrike" dirty="0">
                        <a:solidFill>
                          <a:schemeClr val="bg1"/>
                        </a:solidFill>
                        <a:latin typeface="Calibri"/>
                      </a:endParaRPr>
                    </a:p>
                  </a:txBody>
                  <a:tcPr marL="9525" marR="9525" marT="9525" marB="0" anchor="ctr"/>
                </a:tc>
                <a:tc>
                  <a:txBody>
                    <a:bodyPr/>
                    <a:lstStyle/>
                    <a:p>
                      <a:pPr algn="ctr" fontAlgn="b"/>
                      <a:r>
                        <a:rPr lang="en-US" sz="1800" b="1" i="0" u="none" strike="noStrike" dirty="0" smtClean="0">
                          <a:solidFill>
                            <a:schemeClr val="bg1"/>
                          </a:solidFill>
                          <a:latin typeface="Calibri"/>
                        </a:rPr>
                        <a:t>Score (children taking MDM)</a:t>
                      </a:r>
                      <a:endParaRPr lang="en-US" sz="1800" b="1" i="0" u="none" strike="noStrike" dirty="0">
                        <a:solidFill>
                          <a:schemeClr val="bg1"/>
                        </a:solidFill>
                        <a:latin typeface="Calibri"/>
                      </a:endParaRPr>
                    </a:p>
                    <a:p>
                      <a:pPr algn="ctr" fontAlgn="b"/>
                      <a:r>
                        <a:rPr lang="en-US" sz="1800" b="1" i="0" u="none" strike="noStrike" dirty="0">
                          <a:solidFill>
                            <a:schemeClr val="bg1"/>
                          </a:solidFill>
                          <a:latin typeface="Calibri"/>
                        </a:rPr>
                        <a:t>(1.3.7) out of 10</a:t>
                      </a:r>
                    </a:p>
                  </a:txBody>
                  <a:tcPr marL="9525" marR="9525" marT="9525" marB="0" anchor="ctr"/>
                </a:tc>
                <a:tc>
                  <a:txBody>
                    <a:bodyPr/>
                    <a:lstStyle/>
                    <a:p>
                      <a:pPr algn="ctr" fontAlgn="b"/>
                      <a:r>
                        <a:rPr lang="en-US" sz="1800" b="1" i="0" u="none" strike="noStrike" dirty="0" smtClean="0">
                          <a:solidFill>
                            <a:schemeClr val="bg1"/>
                          </a:solidFill>
                          <a:latin typeface="Calibri"/>
                        </a:rPr>
                        <a:t>Score (MDM</a:t>
                      </a:r>
                      <a:r>
                        <a:rPr lang="en-US" sz="1800" b="1" i="0" u="none" strike="noStrike" baseline="0" dirty="0" smtClean="0">
                          <a:solidFill>
                            <a:schemeClr val="bg1"/>
                          </a:solidFill>
                          <a:latin typeface="Calibri"/>
                        </a:rPr>
                        <a:t> served days </a:t>
                      </a:r>
                      <a:r>
                        <a:rPr lang="en-US" sz="1800" b="1" i="0" u="none" strike="noStrike" dirty="0" smtClean="0">
                          <a:solidFill>
                            <a:schemeClr val="bg1"/>
                          </a:solidFill>
                          <a:latin typeface="Calibri"/>
                        </a:rPr>
                        <a:t>)</a:t>
                      </a:r>
                      <a:endParaRPr lang="en-US" sz="1800" b="1" i="0" u="none" strike="noStrike" dirty="0">
                        <a:solidFill>
                          <a:schemeClr val="bg1"/>
                        </a:solidFill>
                        <a:latin typeface="Calibri"/>
                      </a:endParaRPr>
                    </a:p>
                    <a:p>
                      <a:pPr algn="ctr" fontAlgn="b"/>
                      <a:r>
                        <a:rPr lang="en-US" sz="1800" b="1" i="0" u="none" strike="noStrike" dirty="0">
                          <a:solidFill>
                            <a:schemeClr val="bg1"/>
                          </a:solidFill>
                          <a:latin typeface="Calibri"/>
                        </a:rPr>
                        <a:t>(1.3.8) out of 10</a:t>
                      </a:r>
                    </a:p>
                  </a:txBody>
                  <a:tcPr marL="9525" marR="9525" marT="9525" marB="0" anchor="ctr"/>
                </a:tc>
                <a:extLst>
                  <a:ext uri="{0D108BD9-81ED-4DB2-BD59-A6C34878D82A}">
                    <a16:rowId xmlns="" xmlns:a16="http://schemas.microsoft.com/office/drawing/2014/main" val="10000"/>
                  </a:ext>
                </a:extLst>
              </a:tr>
              <a:tr h="720198">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Jammu &amp; Kashmir</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8</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9</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extLst>
                  <a:ext uri="{0D108BD9-81ED-4DB2-BD59-A6C34878D82A}">
                    <a16:rowId xmlns="" xmlns:a16="http://schemas.microsoft.com/office/drawing/2014/main" val="10001"/>
                  </a:ext>
                </a:extLst>
              </a:tr>
            </a:tbl>
          </a:graphicData>
        </a:graphic>
      </p:graphicFrame>
      <p:sp>
        <p:nvSpPr>
          <p:cNvPr id="3" name="Rectangle 2">
            <a:extLst>
              <a:ext uri="{FF2B5EF4-FFF2-40B4-BE49-F238E27FC236}">
                <a16:creationId xmlns="" xmlns:a16="http://schemas.microsoft.com/office/drawing/2014/main" id="{535E4129-7DC4-4B16-ADC6-8C18574CFECE}"/>
              </a:ext>
            </a:extLst>
          </p:cNvPr>
          <p:cNvSpPr/>
          <p:nvPr/>
        </p:nvSpPr>
        <p:spPr>
          <a:xfrm>
            <a:off x="304801" y="980728"/>
            <a:ext cx="8392160" cy="2031325"/>
          </a:xfrm>
          <a:prstGeom prst="rect">
            <a:avLst/>
          </a:prstGeom>
          <a:solidFill>
            <a:schemeClr val="accent1">
              <a:lumMod val="40000"/>
              <a:lumOff val="60000"/>
            </a:schemeClr>
          </a:solidFill>
        </p:spPr>
        <p:txBody>
          <a:bodyPr wrap="square">
            <a:spAutoFit/>
          </a:bodyPr>
          <a:lstStyle/>
          <a:p>
            <a:pPr algn="just"/>
            <a:r>
              <a:rPr lang="en-US" b="1" dirty="0">
                <a:latin typeface="Arial" panose="020B0604020202020204" pitchFamily="34" charset="0"/>
                <a:ea typeface="Calibri" panose="020F0502020204030204" pitchFamily="34" charset="0"/>
              </a:rPr>
              <a:t>Performance Grading Index (PGI): </a:t>
            </a:r>
          </a:p>
          <a:p>
            <a:pPr marL="342900" indent="-342900" algn="just">
              <a:buAutoNum type="arabicPeriod"/>
            </a:pPr>
            <a:r>
              <a:rPr lang="en-US" dirty="0">
                <a:latin typeface="Arial" panose="020B0604020202020204" pitchFamily="34" charset="0"/>
                <a:ea typeface="Calibri" panose="020F0502020204030204" pitchFamily="34" charset="0"/>
              </a:rPr>
              <a:t>Score </a:t>
            </a:r>
            <a:r>
              <a:rPr lang="en-US" dirty="0" smtClean="0">
                <a:latin typeface="Arial" panose="020B0604020202020204" pitchFamily="34" charset="0"/>
                <a:ea typeface="Calibri" panose="020F0502020204030204" pitchFamily="34" charset="0"/>
              </a:rPr>
              <a:t>against </a:t>
            </a:r>
            <a:r>
              <a:rPr lang="en-US" dirty="0">
                <a:latin typeface="Arial" panose="020B0604020202020204" pitchFamily="34" charset="0"/>
                <a:ea typeface="Calibri" panose="020F0502020204030204" pitchFamily="34" charset="0"/>
              </a:rPr>
              <a:t>the weightage of 10 for indicator No. 1.3.7 i.e. “% of elementary school’s children taking MDM against target approved in PAB – in Govt. and aided schools”.</a:t>
            </a:r>
          </a:p>
          <a:p>
            <a:pPr marL="342900" indent="-342900" algn="just">
              <a:buAutoNum type="arabicPeriod"/>
            </a:pPr>
            <a:endParaRPr lang="en-US" dirty="0">
              <a:latin typeface="Arial" panose="020B0604020202020204" pitchFamily="34" charset="0"/>
              <a:ea typeface="Calibri" panose="020F0502020204030204" pitchFamily="34" charset="0"/>
            </a:endParaRPr>
          </a:p>
          <a:p>
            <a:pPr marL="342900" indent="-342900" algn="just">
              <a:buAutoNum type="arabicPeriod"/>
            </a:pPr>
            <a:r>
              <a:rPr lang="en-US" dirty="0">
                <a:latin typeface="Arial" panose="020B0604020202020204" pitchFamily="34" charset="0"/>
                <a:ea typeface="Calibri" panose="020F0502020204030204" pitchFamily="34" charset="0"/>
              </a:rPr>
              <a:t>Score </a:t>
            </a:r>
            <a:r>
              <a:rPr lang="en-US" dirty="0" smtClean="0">
                <a:latin typeface="Arial" panose="020B0604020202020204" pitchFamily="34" charset="0"/>
                <a:ea typeface="Calibri" panose="020F0502020204030204" pitchFamily="34" charset="0"/>
              </a:rPr>
              <a:t>against </a:t>
            </a:r>
            <a:r>
              <a:rPr lang="en-US" dirty="0">
                <a:latin typeface="Arial" panose="020B0604020202020204" pitchFamily="34" charset="0"/>
                <a:ea typeface="Calibri" panose="020F0502020204030204" pitchFamily="34" charset="0"/>
              </a:rPr>
              <a:t>the weightage of 10 for indicator No </a:t>
            </a:r>
            <a:r>
              <a:rPr lang="en-US" dirty="0"/>
              <a:t>1.3.8 i.e. “% of days Mid Day Meal served against total working days – Govt. and aided elementary schools.”</a:t>
            </a:r>
            <a:endParaRPr lang="en-US" dirty="0">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6342436F-A003-49D2-BDA8-A65B203CD7B7}" type="slidenum">
              <a:rPr lang="en-US" smtClean="0"/>
              <a:pPr/>
              <a:t>8</a:t>
            </a:fld>
            <a:endParaRPr lang="en-US" dirty="0"/>
          </a:p>
        </p:txBody>
      </p:sp>
      <p:sp>
        <p:nvSpPr>
          <p:cNvPr id="7"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val="204203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38477"/>
            <a:ext cx="9144000" cy="781752"/>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3200" b="1" dirty="0">
                <a:solidFill>
                  <a:schemeClr val="bg1"/>
                </a:solidFill>
                <a:latin typeface="Calibri" panose="020F0502020204030204" pitchFamily="34" charset="0"/>
              </a:rPr>
              <a:t>Performance </a:t>
            </a:r>
            <a:r>
              <a:rPr lang="en-US" altLang="en-US" sz="3200" b="1" dirty="0" smtClean="0">
                <a:solidFill>
                  <a:schemeClr val="bg1"/>
                </a:solidFill>
                <a:latin typeface="Calibri" panose="020F0502020204030204" pitchFamily="34" charset="0"/>
              </a:rPr>
              <a:t> Score  </a:t>
            </a:r>
            <a:r>
              <a:rPr lang="en-US" altLang="en-US" sz="3200" b="1" dirty="0">
                <a:solidFill>
                  <a:schemeClr val="bg1"/>
                </a:solidFill>
                <a:latin typeface="Calibri" panose="020F0502020204030204" pitchFamily="34" charset="0"/>
              </a:rPr>
              <a:t>Card – </a:t>
            </a:r>
            <a:r>
              <a:rPr lang="en-US" altLang="en-US" sz="3200" b="1" dirty="0" smtClean="0">
                <a:solidFill>
                  <a:schemeClr val="bg1"/>
                </a:solidFill>
                <a:latin typeface="Calibri" panose="020F0502020204030204" pitchFamily="34" charset="0"/>
              </a:rPr>
              <a:t>Jammu &amp; Kashmir</a:t>
            </a:r>
            <a:endParaRPr lang="en-US" altLang="en-US" sz="3200" b="1" dirty="0">
              <a:solidFill>
                <a:schemeClr val="bg1"/>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2308517"/>
              </p:ext>
            </p:extLst>
          </p:nvPr>
        </p:nvGraphicFramePr>
        <p:xfrm>
          <a:off x="107504" y="764705"/>
          <a:ext cx="4320480" cy="5544612"/>
        </p:xfrm>
        <a:graphic>
          <a:graphicData uri="http://schemas.openxmlformats.org/drawingml/2006/table">
            <a:tbl>
              <a:tblPr>
                <a:tableStyleId>{D7AC3CCA-C797-4891-BE02-D94E43425B78}</a:tableStyleId>
              </a:tblPr>
              <a:tblGrid>
                <a:gridCol w="1564312"/>
                <a:gridCol w="968383"/>
                <a:gridCol w="893892"/>
                <a:gridCol w="893893"/>
              </a:tblGrid>
              <a:tr h="752615">
                <a:tc>
                  <a:txBody>
                    <a:bodyPr/>
                    <a:lstStyle/>
                    <a:p>
                      <a:pPr algn="ctr" rtl="0" fontAlgn="ctr"/>
                      <a:r>
                        <a:rPr lang="en-US" sz="1400" b="1" u="none" strike="noStrike" dirty="0">
                          <a:solidFill>
                            <a:srgbClr val="002060"/>
                          </a:solidFill>
                          <a:effectLst/>
                        </a:rPr>
                        <a:t>Component</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PAB Approval / Allocation</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Utilization</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 Utilization</a:t>
                      </a:r>
                      <a:endParaRPr lang="en-US" sz="1400" b="1" i="0" u="none" strike="noStrike" dirty="0">
                        <a:solidFill>
                          <a:srgbClr val="002060"/>
                        </a:solidFill>
                        <a:effectLst/>
                        <a:latin typeface="Arial Narrow"/>
                      </a:endParaRPr>
                    </a:p>
                  </a:txBody>
                  <a:tcPr marL="9525" marR="9525" marT="9525" marB="0" anchor="ctr"/>
                </a:tc>
              </a:tr>
              <a:tr h="273679">
                <a:tc>
                  <a:txBody>
                    <a:bodyPr/>
                    <a:lstStyle/>
                    <a:p>
                      <a:pPr algn="ctr" rtl="0" fontAlgn="b"/>
                      <a:r>
                        <a:rPr lang="en-US" sz="1400" b="1" u="none" strike="noStrike" dirty="0">
                          <a:effectLst/>
                        </a:rPr>
                        <a:t>Institutions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23130</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100%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Children</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776998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ctr"/>
                      <a:r>
                        <a:rPr lang="en-US" sz="1400" b="1" i="0" u="none" strike="noStrike" dirty="0" smtClean="0">
                          <a:solidFill>
                            <a:srgbClr val="000000"/>
                          </a:solidFill>
                          <a:effectLst/>
                          <a:latin typeface="Arial Narrow"/>
                        </a:rPr>
                        <a:t>608668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78%</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Working Days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220</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183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83%</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Food </a:t>
                      </a:r>
                      <a:r>
                        <a:rPr lang="en-US" sz="1400" b="1" u="none" strike="noStrike" dirty="0" smtClean="0">
                          <a:effectLst/>
                        </a:rPr>
                        <a:t>Grain (MTs)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19935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12999</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smtClean="0">
                          <a:solidFill>
                            <a:srgbClr val="000000"/>
                          </a:solidFill>
                          <a:effectLst/>
                          <a:latin typeface="Arial Narrow"/>
                        </a:rPr>
                        <a:t>65%</a:t>
                      </a:r>
                      <a:endParaRPr lang="en-US" sz="1400" b="1" i="0" u="none" strike="noStrike" dirty="0">
                        <a:solidFill>
                          <a:srgbClr val="000000"/>
                        </a:solidFill>
                        <a:effectLst/>
                        <a:latin typeface="Arial Narrow"/>
                      </a:endParaRPr>
                    </a:p>
                  </a:txBody>
                  <a:tcPr marL="9525" marR="9525" marT="9525" marB="0" anchor="ctr"/>
                </a:tc>
              </a:tr>
              <a:tr h="451772">
                <a:tc>
                  <a:txBody>
                    <a:bodyPr/>
                    <a:lstStyle/>
                    <a:p>
                      <a:pPr algn="ctr" rtl="0" fontAlgn="b"/>
                      <a:r>
                        <a:rPr lang="en-US" sz="1400" b="1" u="none" strike="noStrike" dirty="0" smtClean="0">
                          <a:effectLst/>
                        </a:rPr>
                        <a:t>Cooking Cost </a:t>
                      </a:r>
                    </a:p>
                    <a:p>
                      <a:pPr algn="ctr" rtl="0" fontAlgn="b"/>
                      <a:r>
                        <a:rPr lang="en-US" sz="1400" b="1" u="none" strike="noStrike" dirty="0" smtClean="0">
                          <a:effectLst/>
                        </a:rPr>
                        <a:t>(</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8225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5411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66%</a:t>
                      </a:r>
                      <a:endParaRPr lang="en-US" sz="1400" b="1" i="0" u="none" strike="noStrike" dirty="0">
                        <a:solidFill>
                          <a:srgbClr val="000000"/>
                        </a:solidFill>
                        <a:effectLst/>
                        <a:latin typeface="Arial Narrow"/>
                      </a:endParaRPr>
                    </a:p>
                  </a:txBody>
                  <a:tcPr marL="9525" marR="9525" marT="9525" marB="0" anchor="ctr"/>
                </a:tc>
              </a:tr>
              <a:tr h="451772">
                <a:tc>
                  <a:txBody>
                    <a:bodyPr/>
                    <a:lstStyle/>
                    <a:p>
                      <a:pPr algn="ctr" rtl="0" fontAlgn="b"/>
                      <a:r>
                        <a:rPr lang="en-US" sz="1400" b="1" u="none" strike="noStrike" dirty="0">
                          <a:effectLst/>
                        </a:rPr>
                        <a:t>Cook cum Helpers Engaged </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33268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31136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a:t>
                      </a:r>
                      <a:endParaRPr lang="en-US" sz="1400" b="1" i="0" u="none" strike="noStrike" dirty="0">
                        <a:solidFill>
                          <a:srgbClr val="000000"/>
                        </a:solidFill>
                        <a:effectLst/>
                        <a:latin typeface="Arial Narrow"/>
                      </a:endParaRPr>
                    </a:p>
                  </a:txBody>
                  <a:tcPr marL="9525" marR="9525" marT="9525" marB="0" anchor="ctr"/>
                </a:tc>
              </a:tr>
              <a:tr h="672725">
                <a:tc>
                  <a:txBody>
                    <a:bodyPr/>
                    <a:lstStyle/>
                    <a:p>
                      <a:pPr algn="ctr" rtl="0" fontAlgn="b"/>
                      <a:r>
                        <a:rPr lang="en-US" sz="1400" b="1" u="none" strike="noStrike" dirty="0">
                          <a:effectLst/>
                        </a:rPr>
                        <a:t>Honorarium to Cook Cum </a:t>
                      </a:r>
                      <a:r>
                        <a:rPr lang="en-US" sz="1400" b="1" u="none" strike="noStrike" dirty="0" smtClean="0">
                          <a:effectLst/>
                        </a:rPr>
                        <a:t>Helpers (</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3327</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3048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92%</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smtClean="0">
                          <a:effectLst/>
                        </a:rPr>
                        <a:t>TA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269</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202</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73%</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smtClean="0">
                          <a:effectLst/>
                        </a:rPr>
                        <a:t>MME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153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75%</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Kitchen cum </a:t>
                      </a:r>
                      <a:r>
                        <a:rPr lang="en-US" sz="1400" b="1" u="none" strike="noStrike" dirty="0" smtClean="0">
                          <a:effectLst/>
                        </a:rPr>
                        <a:t>Stores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11815</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7118</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Kitchen  Devices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22843</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21532</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a:t>
                      </a:r>
                      <a:endParaRPr lang="en-US" sz="1400" b="1" i="0" u="none" strike="noStrike" dirty="0">
                        <a:solidFill>
                          <a:srgbClr val="000000"/>
                        </a:solidFill>
                        <a:effectLst/>
                        <a:latin typeface="Arial Narrow"/>
                      </a:endParaRPr>
                    </a:p>
                  </a:txBody>
                  <a:tcPr marL="9525" marR="9525" marT="9525" marB="0" anchor="ctr"/>
                </a:tc>
              </a:tr>
              <a:tr h="478938">
                <a:tc>
                  <a:txBody>
                    <a:bodyPr/>
                    <a:lstStyle/>
                    <a:p>
                      <a:pPr algn="ctr" rtl="0" fontAlgn="b"/>
                      <a:r>
                        <a:rPr lang="en-US" sz="1400" b="1" u="none" strike="noStrike" dirty="0">
                          <a:effectLst/>
                        </a:rPr>
                        <a:t>No. of Children Health Check-up</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941554</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756336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80%</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Annual Data </a:t>
                      </a:r>
                      <a:r>
                        <a:rPr lang="en-US" sz="1400" b="1" u="none" strike="noStrike" dirty="0" smtClean="0">
                          <a:effectLst/>
                        </a:rPr>
                        <a:t>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20196</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87%</a:t>
                      </a:r>
                      <a:endParaRPr lang="en-US" sz="1400" b="1" i="0" u="none" strike="noStrike" dirty="0">
                        <a:solidFill>
                          <a:srgbClr val="000000"/>
                        </a:solidFill>
                        <a:effectLst/>
                        <a:latin typeface="Arial Narrow"/>
                      </a:endParaRPr>
                    </a:p>
                  </a:txBody>
                  <a:tcPr marL="9525" marR="9525" marT="9525" marB="0" anchor="ctr"/>
                </a:tc>
              </a:tr>
              <a:tr h="273679">
                <a:tc>
                  <a:txBody>
                    <a:bodyPr/>
                    <a:lstStyle/>
                    <a:p>
                      <a:pPr algn="ctr" rtl="0" fontAlgn="b"/>
                      <a:r>
                        <a:rPr lang="en-US" sz="1400" b="1" u="none" strike="noStrike" dirty="0">
                          <a:effectLst/>
                        </a:rPr>
                        <a:t>Monthly Data 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23121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15521</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rgbClr val="000000"/>
                          </a:solidFill>
                          <a:effectLst/>
                          <a:latin typeface="Arial Narrow"/>
                        </a:rPr>
                        <a:t>67%</a:t>
                      </a:r>
                      <a:endParaRPr lang="en-US" sz="1400" b="1" i="0" u="none" strike="noStrike" dirty="0">
                        <a:solidFill>
                          <a:srgbClr val="000000"/>
                        </a:solidFill>
                        <a:effectLst/>
                        <a:latin typeface="Arial Narrow"/>
                      </a:endParaRPr>
                    </a:p>
                  </a:txBody>
                  <a:tcPr marL="9525" marR="9525" marT="9525" marB="0" anchor="ctr"/>
                </a:tc>
              </a:tr>
            </a:tbl>
          </a:graphicData>
        </a:graphic>
      </p:graphicFrame>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7" name="Chart 6"/>
          <p:cNvGraphicFramePr/>
          <p:nvPr>
            <p:extLst>
              <p:ext uri="{D42A27DB-BD31-4B8C-83A1-F6EECF244321}">
                <p14:modId xmlns:p14="http://schemas.microsoft.com/office/powerpoint/2010/main" val="2211168859"/>
              </p:ext>
            </p:extLst>
          </p:nvPr>
        </p:nvGraphicFramePr>
        <p:xfrm>
          <a:off x="4495800" y="1600200"/>
          <a:ext cx="4495800" cy="4286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78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1567</Words>
  <Application>Microsoft Office PowerPoint</Application>
  <PresentationFormat>On-screen Show (4:3)</PresentationFormat>
  <Paragraphs>435</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PAB - MDM Meeting  for Review of Implementation of MDMS in  Jammu &amp; Kashmir  --  12.06.2019  </vt:lpstr>
      <vt:lpstr>No. of Schools (Primary &amp; U. Primary)</vt:lpstr>
      <vt:lpstr>Coverage of children (Primary &amp; U. Primary)</vt:lpstr>
      <vt:lpstr>Working Days (Primary &amp; U. Primary)</vt:lpstr>
      <vt:lpstr>PowerPoint Presentation</vt:lpstr>
      <vt:lpstr>PowerPoint Presentation</vt:lpstr>
      <vt:lpstr>PowerPoint Presentation</vt:lpstr>
      <vt:lpstr>Performance Grade Index (PGI)</vt:lpstr>
      <vt:lpstr>Performance  Score  Card – Jammu &amp; Kashmir</vt:lpstr>
      <vt:lpstr>Performance  Score  Card – Jammu &amp; Kashmir</vt:lpstr>
      <vt:lpstr>Focus of this year</vt:lpstr>
      <vt:lpstr>Focus of this year</vt:lpstr>
      <vt:lpstr>Focus of this year </vt:lpstr>
      <vt:lpstr>Tithi Bhojan</vt:lpstr>
      <vt:lpstr>PowerPoint Presentation</vt:lpstr>
      <vt:lpstr>PowerPoint Presentation</vt:lpstr>
      <vt:lpstr>Amendment for involvement of Centralized Kitchens only in urban areas. </vt:lpstr>
      <vt:lpstr>PowerPoint Presentation</vt:lpstr>
      <vt:lpstr>Focus of this year </vt:lpstr>
      <vt:lpstr>Social Audit- Mid Day Meal Scheme</vt:lpstr>
      <vt:lpstr>Recommendations</vt:lpstr>
      <vt:lpstr>A meal to a Child is an offering to the Divinity.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 - MDM Meeting  for Review of Implementation of MDMS in UTs 06.05.2018</dc:title>
  <dc:creator>Admin</dc:creator>
  <cp:lastModifiedBy>s.k sinha</cp:lastModifiedBy>
  <cp:revision>202</cp:revision>
  <cp:lastPrinted>2019-05-03T07:49:17Z</cp:lastPrinted>
  <dcterms:created xsi:type="dcterms:W3CDTF">2019-05-02T15:56:32Z</dcterms:created>
  <dcterms:modified xsi:type="dcterms:W3CDTF">2019-06-25T17:20:57Z</dcterms:modified>
</cp:coreProperties>
</file>